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media/image2.jpg" ContentType="image/png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png"/>
  <Override PartName="/ppt/media/image4.jpg" ContentType="image/png"/>
  <Override PartName="/ppt/media/image5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34.jpg" ContentType="image/pn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44"/>
  </p:notesMasterIdLst>
  <p:sldIdLst>
    <p:sldId id="256" r:id="rId9"/>
    <p:sldId id="293" r:id="rId10"/>
    <p:sldId id="258" r:id="rId11"/>
    <p:sldId id="260" r:id="rId12"/>
    <p:sldId id="259" r:id="rId13"/>
    <p:sldId id="261" r:id="rId14"/>
    <p:sldId id="262" r:id="rId15"/>
    <p:sldId id="268" r:id="rId16"/>
    <p:sldId id="265" r:id="rId17"/>
    <p:sldId id="266" r:id="rId18"/>
    <p:sldId id="267" r:id="rId19"/>
    <p:sldId id="294" r:id="rId20"/>
    <p:sldId id="295" r:id="rId21"/>
    <p:sldId id="270" r:id="rId22"/>
    <p:sldId id="271" r:id="rId23"/>
    <p:sldId id="263" r:id="rId24"/>
    <p:sldId id="264" r:id="rId25"/>
    <p:sldId id="298" r:id="rId26"/>
    <p:sldId id="272" r:id="rId27"/>
    <p:sldId id="273" r:id="rId28"/>
    <p:sldId id="276" r:id="rId29"/>
    <p:sldId id="275" r:id="rId30"/>
    <p:sldId id="277" r:id="rId31"/>
    <p:sldId id="278" r:id="rId32"/>
    <p:sldId id="279" r:id="rId33"/>
    <p:sldId id="280" r:id="rId34"/>
    <p:sldId id="281" r:id="rId35"/>
    <p:sldId id="284" r:id="rId36"/>
    <p:sldId id="285" r:id="rId37"/>
    <p:sldId id="286" r:id="rId38"/>
    <p:sldId id="288" r:id="rId39"/>
    <p:sldId id="289" r:id="rId40"/>
    <p:sldId id="296" r:id="rId41"/>
    <p:sldId id="290" r:id="rId42"/>
    <p:sldId id="291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givWat9aKH6Jq7QTNBy9Pl69rf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52" Type="http://customschemas.google.com/relationships/presentationmetadata" Target="meta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53670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597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828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674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918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875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671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3085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611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962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943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62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2190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9107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2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865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042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689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0661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6818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6993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3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170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169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22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72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1582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147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3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4537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3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874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168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729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41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1" name="Google Shape;791;p1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3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0365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193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530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6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6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6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8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6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7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70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7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7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3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72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7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73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74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74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74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74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4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7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7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8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8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8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8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8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8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8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8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8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8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8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84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8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85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85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85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85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85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1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3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4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1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1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1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1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1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1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1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1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1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1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1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1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1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1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1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8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8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8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0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9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9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9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9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9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92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9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9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9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94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9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9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9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9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9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9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9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9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9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9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9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9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9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9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1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0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10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10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0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10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10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0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10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10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0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10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10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8" name="Google Shape;328;p10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106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0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107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107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107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107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107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08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0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1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2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11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11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" name="Google Shape;368;p11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114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3" name="Google Shape;373;p11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11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116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1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11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11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117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1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118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118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118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118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118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1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2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2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2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12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2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23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1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12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p12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12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12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12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2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2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12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2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12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12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12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2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12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12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12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12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p12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1.jp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37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37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37"/>
          <p:cNvCxnSpPr/>
          <p:nvPr/>
        </p:nvCxnSpPr>
        <p:spPr>
          <a:xfrm>
            <a:off x="2417760" y="3528360"/>
            <a:ext cx="863676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4" name="Google Shape;14;p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9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39"/>
          <p:cNvPicPr preferRelativeResize="0"/>
          <p:nvPr/>
        </p:nvPicPr>
        <p:blipFill rotWithShape="1">
          <a:blip r:embed="rId12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39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39"/>
          <p:cNvCxnSpPr/>
          <p:nvPr/>
        </p:nvCxnSpPr>
        <p:spPr>
          <a:xfrm>
            <a:off x="1453680" y="1846800"/>
            <a:ext cx="960768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69" name="Google Shape;69;p3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1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41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41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41"/>
          <p:cNvCxnSpPr/>
          <p:nvPr/>
        </p:nvCxnSpPr>
        <p:spPr>
          <a:xfrm>
            <a:off x="1453680" y="1846800"/>
            <a:ext cx="960768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24" name="Google Shape;124;p4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4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43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43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" name="Google Shape;178;p43"/>
          <p:cNvCxnSpPr/>
          <p:nvPr/>
        </p:nvCxnSpPr>
        <p:spPr>
          <a:xfrm>
            <a:off x="1453680" y="1846800"/>
            <a:ext cx="960768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79" name="Google Shape;179;p4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45"/>
          <p:cNvPicPr preferRelativeResize="0"/>
          <p:nvPr/>
        </p:nvPicPr>
        <p:blipFill rotWithShape="1">
          <a:blip r:embed="rId13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45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p4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4" name="Google Shape;234;p4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47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7" name="Google Shape;287;p47"/>
          <p:cNvCxnSpPr/>
          <p:nvPr/>
        </p:nvCxnSpPr>
        <p:spPr>
          <a:xfrm>
            <a:off x="1453680" y="1846800"/>
            <a:ext cx="960768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88" name="Google Shape;288;p4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49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49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p49"/>
          <p:cNvCxnSpPr/>
          <p:nvPr/>
        </p:nvCxnSpPr>
        <p:spPr>
          <a:xfrm>
            <a:off x="1453680" y="1846800"/>
            <a:ext cx="960768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4" name="Google Shape;34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5" name="Google Shape;395;p51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51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7" name="Google Shape;397;p51"/>
          <p:cNvCxnSpPr/>
          <p:nvPr/>
        </p:nvCxnSpPr>
        <p:spPr>
          <a:xfrm>
            <a:off x="1454040" y="3804840"/>
            <a:ext cx="863064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98" name="Google Shape;398;p5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9" name="Google Shape;399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47.JP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kknews.cc/zh-tw/news/l9rnmkb.html" TargetMode="External"/><Relationship Id="rId3" Type="http://schemas.openxmlformats.org/officeDocument/2006/relationships/hyperlink" Target="https://www.popdaily.com.tw/beauty/989866" TargetMode="External"/><Relationship Id="rId7" Type="http://schemas.openxmlformats.org/officeDocument/2006/relationships/hyperlink" Target="https://kknews.cc/zh-tw/fashion/3942oqy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Relationship Id="rId6" Type="http://schemas.openxmlformats.org/officeDocument/2006/relationships/hyperlink" Target="https://kknews.cc/zh-tw/fashion/mpl6xvg.html" TargetMode="External"/><Relationship Id="rId5" Type="http://schemas.openxmlformats.org/officeDocument/2006/relationships/hyperlink" Target="https://www.popdaily.com.tw/beauty/653166" TargetMode="External"/><Relationship Id="rId4" Type="http://schemas.openxmlformats.org/officeDocument/2006/relationships/hyperlink" Target="https://www.kismetceyiz.com/2017/04/03/facial-landmarks-dlib-opencv-python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"/>
          <p:cNvSpPr txBox="1">
            <a:spLocks noGrp="1"/>
          </p:cNvSpPr>
          <p:nvPr>
            <p:ph type="title" idx="4294967295"/>
          </p:nvPr>
        </p:nvSpPr>
        <p:spPr>
          <a:xfrm>
            <a:off x="2417760" y="802440"/>
            <a:ext cx="8634960" cy="253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DFKai-SB"/>
              <a:buNone/>
            </a:pPr>
            <a:r>
              <a:rPr lang="zh-TW" sz="7200" b="0" i="0" u="none" strike="noStrike" cap="none" dirty="0">
                <a:solidFill>
                  <a:srgbClr val="000000"/>
                </a:solidFill>
                <a:latin typeface="+mj-lt"/>
                <a:ea typeface="標楷體" panose="03000509000000000000" pitchFamily="65" charset="-120"/>
                <a:cs typeface="DFKai-SB"/>
                <a:sym typeface="DFKai-SB"/>
              </a:rPr>
              <a:t>AI</a:t>
            </a:r>
            <a:r>
              <a:rPr lang="zh-TW" sz="7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黃金面容分析應用</a:t>
            </a:r>
            <a:endParaRPr sz="72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453" name="Google Shape;453;p1"/>
          <p:cNvSpPr txBox="1">
            <a:spLocks noGrp="1"/>
          </p:cNvSpPr>
          <p:nvPr>
            <p:ph type="subTitle" idx="4294967295"/>
          </p:nvPr>
        </p:nvSpPr>
        <p:spPr>
          <a:xfrm>
            <a:off x="2548394" y="3531240"/>
            <a:ext cx="8634960" cy="1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TW" sz="2400" b="0" i="0" u="none" strike="noStrike" cap="none" dirty="0">
                <a:solidFill>
                  <a:srgbClr val="000000"/>
                </a:solidFill>
                <a:latin typeface="+mn-lt"/>
                <a:ea typeface="標楷體" panose="03000509000000000000" pitchFamily="65" charset="-120"/>
                <a:cs typeface="DFKai-SB"/>
                <a:sym typeface="DFKai-SB"/>
              </a:rPr>
              <a:t>AIEN16</a:t>
            </a:r>
            <a:r>
              <a:rPr lang="zh-TW" sz="24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第二組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ts val="2400"/>
              <a:buNone/>
            </a:pPr>
            <a:r>
              <a:rPr lang="zh-TW" sz="24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組長 : 魏廷諭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TW" sz="24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組員 : 蘇義斌 鍾凱賀 阮郁晴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2973" y="613440"/>
            <a:ext cx="1441671" cy="96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5640" y="428238"/>
            <a:ext cx="3782520" cy="102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1"/>
          <p:cNvPicPr preferRelativeResize="0"/>
          <p:nvPr/>
        </p:nvPicPr>
        <p:blipFill rotWithShape="1">
          <a:blip r:embed="rId5">
            <a:alphaModFix/>
          </a:blip>
          <a:srcRect r="47002"/>
          <a:stretch/>
        </p:blipFill>
        <p:spPr>
          <a:xfrm>
            <a:off x="4141115" y="2169030"/>
            <a:ext cx="2777040" cy="276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1"/>
          <p:cNvPicPr preferRelativeResize="0"/>
          <p:nvPr/>
        </p:nvPicPr>
        <p:blipFill rotWithShape="1">
          <a:blip r:embed="rId6">
            <a:alphaModFix/>
          </a:blip>
          <a:srcRect t="7672" b="1920"/>
          <a:stretch/>
        </p:blipFill>
        <p:spPr>
          <a:xfrm>
            <a:off x="7894015" y="2030250"/>
            <a:ext cx="3015000" cy="304308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1"/>
          <p:cNvSpPr/>
          <p:nvPr/>
        </p:nvSpPr>
        <p:spPr>
          <a:xfrm>
            <a:off x="4200908" y="5260586"/>
            <a:ext cx="277704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Black"/>
                <a:sym typeface="Arial Black"/>
              </a:rPr>
              <a:t>68</a:t>
            </a:r>
            <a:r>
              <a:rPr lang="zh-TW" sz="2400" b="1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個點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Black"/>
                <a:sym typeface="Arial Black"/>
              </a:rPr>
              <a:t>2D (x, y)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45" name="Google Shape;745;p11"/>
          <p:cNvSpPr/>
          <p:nvPr/>
        </p:nvSpPr>
        <p:spPr>
          <a:xfrm>
            <a:off x="7662780" y="5252858"/>
            <a:ext cx="346824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Black"/>
                <a:sym typeface="Arial Black"/>
              </a:rPr>
              <a:t>468</a:t>
            </a:r>
            <a:r>
              <a:rPr lang="zh-TW" sz="2400" b="1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個點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Black"/>
                <a:sym typeface="Arial Black"/>
              </a:rPr>
              <a:t>3D (x, y, z)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46" name="Google Shape;746;p11"/>
          <p:cNvSpPr/>
          <p:nvPr/>
        </p:nvSpPr>
        <p:spPr>
          <a:xfrm>
            <a:off x="905176" y="2189550"/>
            <a:ext cx="2260080" cy="27244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47" name="Google Shape;747;p11"/>
          <p:cNvSpPr/>
          <p:nvPr/>
        </p:nvSpPr>
        <p:spPr>
          <a:xfrm>
            <a:off x="905176" y="5255329"/>
            <a:ext cx="226908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面部標記 </a:t>
            </a:r>
            <a:r>
              <a:rPr lang="zh-TW" sz="2400" b="1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Black"/>
                <a:sym typeface="Arial Black"/>
              </a:rPr>
              <a:t>API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748" name="Google Shape;748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4680" y="260640"/>
            <a:ext cx="984240" cy="12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1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10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50" name="Google Shape;750;p11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51" name="Google Shape;751;p11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2" name="Google Shape;752;p11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3" name="Google Shape;753;p11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4" name="Google Shape;754;p11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6" name="Google Shape;756;p11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8" name="Google Shape;758;p11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60" name="Google Shape;760;p11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62" name="Google Shape;762;p11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63" name="Google Shape;763;p11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16211" y="154963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  <a:cs typeface="Arial Rounded"/>
                <a:sym typeface="Arial Rounded"/>
              </a:rPr>
              <a:t>Facemark</a:t>
            </a:r>
            <a:endParaRPr lang="en-US" altLang="zh-TW"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00357" y="1274927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Arial Rounded"/>
                <a:sym typeface="Arial Rounded"/>
              </a:rPr>
              <a:t>Face Mesh</a:t>
            </a:r>
            <a:endParaRPr lang="en-US" altLang="zh-TW"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9840" y="2117160"/>
            <a:ext cx="2441520" cy="2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0080" y="2117160"/>
            <a:ext cx="2246040" cy="2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2"/>
          <p:cNvSpPr/>
          <p:nvPr/>
        </p:nvSpPr>
        <p:spPr>
          <a:xfrm>
            <a:off x="6520680" y="4881600"/>
            <a:ext cx="1757906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原始圖片</a:t>
            </a:r>
            <a:endParaRPr sz="28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71" name="Google Shape;771;p12"/>
          <p:cNvSpPr/>
          <p:nvPr/>
        </p:nvSpPr>
        <p:spPr>
          <a:xfrm>
            <a:off x="9423360" y="4885560"/>
            <a:ext cx="1922760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基礎模板</a:t>
            </a:r>
            <a:endParaRPr sz="28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72" name="Google Shape;772;p12"/>
          <p:cNvSpPr/>
          <p:nvPr/>
        </p:nvSpPr>
        <p:spPr>
          <a:xfrm>
            <a:off x="875520" y="1833480"/>
            <a:ext cx="5633280" cy="341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是一種人臉幾何解決方案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在移動設備上也能實時估計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468個3D人臉地標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採用機器學習(ML)來推斷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只需要一個相機輸入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利用輕量級模型架構和GPU加速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73" name="Google Shape;773;p12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11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74" name="Google Shape;774;p12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75" name="Google Shape;775;p12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6" name="Google Shape;776;p12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8" name="Google Shape;778;p12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0" name="Google Shape;780;p12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2" name="Google Shape;782;p12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4" name="Google Shape;784;p12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6" name="Google Shape;786;p12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87" name="Google Shape;787;p1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88" name="Google Shape;788;p12"/>
          <p:cNvSpPr/>
          <p:nvPr/>
        </p:nvSpPr>
        <p:spPr>
          <a:xfrm>
            <a:off x="690839" y="382680"/>
            <a:ext cx="6877453" cy="101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  <a:sym typeface="Arial Black"/>
              </a:rPr>
              <a:t>MediaPipe Face Mesh</a:t>
            </a:r>
            <a:endParaRPr sz="4000" b="0" strike="noStrike" dirty="0">
              <a:solidFill>
                <a:schemeClr val="dk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"/>
          <p:cNvSpPr txBox="1">
            <a:spLocks noGrp="1"/>
          </p:cNvSpPr>
          <p:nvPr>
            <p:ph type="sldNum" idx="4294967295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12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74" name="Google Shape;774;p12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75" name="Google Shape;775;p12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6" name="Google Shape;776;p12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8" name="Google Shape;778;p12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0" name="Google Shape;780;p12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2" name="Google Shape;782;p12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4" name="Google Shape;784;p12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6" name="Google Shape;786;p12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87" name="Google Shape;787;p1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88" name="Google Shape;788;p12"/>
          <p:cNvSpPr/>
          <p:nvPr/>
        </p:nvSpPr>
        <p:spPr>
          <a:xfrm>
            <a:off x="646559" y="106334"/>
            <a:ext cx="3629023" cy="101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  <a:sym typeface="Arial Black"/>
              </a:rPr>
              <a:t>前端 </a:t>
            </a:r>
            <a:r>
              <a:rPr lang="en-US" altLang="zh-TW" sz="2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  <a:sym typeface="Arial Black"/>
              </a:rPr>
              <a:t>DESIGN</a:t>
            </a:r>
            <a:endParaRPr sz="2800" b="0" strike="noStrike" dirty="0">
              <a:solidFill>
                <a:schemeClr val="dk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22" y="2408755"/>
            <a:ext cx="4335469" cy="34668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79" y="443448"/>
            <a:ext cx="3963752" cy="2500165"/>
          </a:xfrm>
          <a:prstGeom prst="rect">
            <a:avLst/>
          </a:prstGeom>
        </p:spPr>
      </p:pic>
      <p:sp>
        <p:nvSpPr>
          <p:cNvPr id="7" name="剪去對角線角落矩形 6"/>
          <p:cNvSpPr/>
          <p:nvPr/>
        </p:nvSpPr>
        <p:spPr>
          <a:xfrm>
            <a:off x="705320" y="1120544"/>
            <a:ext cx="4280640" cy="4755015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74129" y="1359004"/>
            <a:ext cx="318604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簡約設計 </a:t>
            </a:r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單純的色調搭配簡潔的</a:t>
            </a:r>
            <a:r>
              <a:rPr lang="en-US" altLang="zh-TW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造就出舒適且純粹的畫面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量身訂做 </a:t>
            </a:r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無論是什麼大小的螢幕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皆可讓網頁尺寸完美貼合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操作便利 </a:t>
            </a:r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清晰且直觀的互動內容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還可以利用鏡頭體驗分析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19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"/>
          <p:cNvSpPr txBox="1">
            <a:spLocks noGrp="1"/>
          </p:cNvSpPr>
          <p:nvPr>
            <p:ph type="sldNum" idx="4294967295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13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74" name="Google Shape;774;p12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75" name="Google Shape;775;p12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6" name="Google Shape;776;p12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8" name="Google Shape;778;p12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0" name="Google Shape;780;p12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2" name="Google Shape;782;p12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4" name="Google Shape;784;p12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6" name="Google Shape;786;p12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87" name="Google Shape;787;p1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88" name="Google Shape;788;p12"/>
          <p:cNvSpPr/>
          <p:nvPr/>
        </p:nvSpPr>
        <p:spPr>
          <a:xfrm>
            <a:off x="463194" y="0"/>
            <a:ext cx="3856668" cy="101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  <a:sym typeface="Arial Black"/>
              </a:rPr>
              <a:t>後端 </a:t>
            </a:r>
            <a:r>
              <a:rPr lang="en-US" altLang="zh-TW" sz="2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  <a:sym typeface="Arial Black"/>
              </a:rPr>
              <a:t>PROGRAM</a:t>
            </a:r>
            <a:endParaRPr sz="2800" b="0" strike="noStrike" dirty="0">
              <a:solidFill>
                <a:schemeClr val="dk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剪去對角線角落矩形 17"/>
          <p:cNvSpPr/>
          <p:nvPr/>
        </p:nvSpPr>
        <p:spPr>
          <a:xfrm>
            <a:off x="6550950" y="1120544"/>
            <a:ext cx="4280640" cy="4755015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188777" y="1851445"/>
            <a:ext cx="332212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400" b="1" dirty="0" err="1">
                <a:solidFill>
                  <a:schemeClr val="accent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OpenCV</a:t>
            </a:r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搭配 </a:t>
            </a:r>
            <a:r>
              <a:rPr lang="en-US" altLang="zh-TW" sz="2000" b="1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MediaPipe</a:t>
            </a:r>
            <a:r>
              <a:rPr lang="en-US" altLang="zh-TW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Face Mesh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加入鏡頭即時拍照體驗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chemeClr val="accent1"/>
                </a:solidFill>
                <a:ea typeface="標楷體" panose="03000509000000000000" pitchFamily="65" charset="-120"/>
              </a:rPr>
              <a:t>MySQL</a:t>
            </a: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儲存使用者帳號密碼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依照評分給出不同評語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依照比例給予不同妝髮建議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剪去對角線角落矩形 19"/>
          <p:cNvSpPr/>
          <p:nvPr/>
        </p:nvSpPr>
        <p:spPr>
          <a:xfrm>
            <a:off x="1183340" y="1120544"/>
            <a:ext cx="4280640" cy="4755015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62342" y="1589836"/>
            <a:ext cx="326685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描點畫線 </a:t>
            </a:r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搭配 </a:t>
            </a:r>
            <a:r>
              <a:rPr lang="en-US" altLang="zh-TW" sz="2000" b="1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MediaPipe</a:t>
            </a:r>
            <a:r>
              <a:rPr lang="en-US" altLang="zh-TW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Face Mesh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找出位置連接個點畫線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計算長度比例 </a:t>
            </a:r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計算間距長度比例或角度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給予評分 </a:t>
            </a:r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以完美標準為依據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以滿分為</a:t>
            </a:r>
            <a:r>
              <a:rPr lang="en-US" altLang="zh-TW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的差值計算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85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5002" y="572618"/>
            <a:ext cx="3179520" cy="240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1408" y="3407145"/>
            <a:ext cx="3187440" cy="240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160" y="1481040"/>
            <a:ext cx="3947040" cy="443196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5"/>
          <p:cNvSpPr/>
          <p:nvPr/>
        </p:nvSpPr>
        <p:spPr>
          <a:xfrm>
            <a:off x="390960" y="233640"/>
            <a:ext cx="1962000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即時拍照</a:t>
            </a:r>
            <a:endParaRPr sz="32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01" name="Google Shape;901;p15"/>
          <p:cNvSpPr/>
          <p:nvPr/>
        </p:nvSpPr>
        <p:spPr>
          <a:xfrm>
            <a:off x="2541960" y="615600"/>
            <a:ext cx="2675160" cy="1676880"/>
          </a:xfrm>
          <a:prstGeom prst="cloudCallout">
            <a:avLst>
              <a:gd name="adj1" fmla="val -88896"/>
              <a:gd name="adj2" fmla="val 52601"/>
            </a:avLst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02" name="Google Shape;902;p15"/>
          <p:cNvSpPr/>
          <p:nvPr/>
        </p:nvSpPr>
        <p:spPr>
          <a:xfrm>
            <a:off x="2826720" y="978840"/>
            <a:ext cx="2242800" cy="119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按下拍照鍵</a:t>
            </a:r>
            <a:endParaRPr sz="18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位置正確後才會拍照</a:t>
            </a:r>
            <a:endParaRPr sz="18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(3秒後自動拍照)</a:t>
            </a:r>
            <a:endParaRPr sz="18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03" name="Google Shape;903;p15"/>
          <p:cNvSpPr/>
          <p:nvPr/>
        </p:nvSpPr>
        <p:spPr>
          <a:xfrm>
            <a:off x="711000" y="2040840"/>
            <a:ext cx="716760" cy="707760"/>
          </a:xfrm>
          <a:prstGeom prst="ellipse">
            <a:avLst/>
          </a:prstGeom>
          <a:noFill/>
          <a:ln w="381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04" name="Google Shape;904;p15"/>
          <p:cNvSpPr/>
          <p:nvPr/>
        </p:nvSpPr>
        <p:spPr>
          <a:xfrm>
            <a:off x="7521408" y="5361585"/>
            <a:ext cx="1515960" cy="426600"/>
          </a:xfrm>
          <a:prstGeom prst="flowChartTerminator">
            <a:avLst/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偵測不到人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05" name="Google Shape;905;p15"/>
          <p:cNvSpPr/>
          <p:nvPr/>
        </p:nvSpPr>
        <p:spPr>
          <a:xfrm>
            <a:off x="5705002" y="2547578"/>
            <a:ext cx="1244160" cy="426600"/>
          </a:xfrm>
          <a:prstGeom prst="flowChartTerminator">
            <a:avLst/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距離太遠</a:t>
            </a:r>
            <a:endParaRPr sz="18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06" name="Google Shape;906;p15"/>
          <p:cNvSpPr/>
          <p:nvPr/>
        </p:nvSpPr>
        <p:spPr>
          <a:xfrm>
            <a:off x="9241542" y="1532838"/>
            <a:ext cx="2259100" cy="64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REAL</a:t>
            </a:r>
            <a:r>
              <a:rPr lang="zh-TW" altLang="en-US" sz="36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 </a:t>
            </a:r>
            <a:r>
              <a:rPr lang="zh-TW" sz="36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TIME</a:t>
            </a:r>
            <a:endParaRPr sz="36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907" name="Google Shape;907;p15"/>
          <p:cNvSpPr/>
          <p:nvPr/>
        </p:nvSpPr>
        <p:spPr>
          <a:xfrm>
            <a:off x="9351442" y="2183517"/>
            <a:ext cx="214920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即時位置提醒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09" name="Google Shape;909;p15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主講:凱賀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28" name="Google Shape;844;p13"/>
          <p:cNvSpPr txBox="1">
            <a:spLocks/>
          </p:cNvSpPr>
          <p:nvPr/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16</a:t>
            </a:r>
          </a:p>
        </p:txBody>
      </p:sp>
      <p:grpSp>
        <p:nvGrpSpPr>
          <p:cNvPr id="42" name="Google Shape;700;p9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43" name="Google Shape;701;p9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4" name="Google Shape;702;p9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5" name="Google Shape;703;p9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6" name="Google Shape;704;p9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47" name="Google Shape;705;p9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Google Shape;706;p9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" name="Google Shape;707;p9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0" name="Google Shape;708;p9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1" name="Google Shape;709;p9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2" name="Google Shape;710;p9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" name="Google Shape;711;p9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4" name="Google Shape;712;p9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" grpId="0" animBg="1"/>
      <p:bldP spid="902" grpId="0"/>
      <p:bldP spid="903" grpId="0" animBg="1"/>
      <p:bldP spid="904" grpId="0" animBg="1"/>
      <p:bldP spid="90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1960" y="3374149"/>
            <a:ext cx="3187440" cy="233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5040" y="722880"/>
            <a:ext cx="3187440" cy="233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3000" y="1729080"/>
            <a:ext cx="3846600" cy="3057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6"/>
          <p:cNvSpPr/>
          <p:nvPr/>
        </p:nvSpPr>
        <p:spPr>
          <a:xfrm>
            <a:off x="390960" y="233640"/>
            <a:ext cx="1962000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即時拍照</a:t>
            </a:r>
            <a:endParaRPr sz="32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31" name="Google Shape;931;p16"/>
          <p:cNvSpPr/>
          <p:nvPr/>
        </p:nvSpPr>
        <p:spPr>
          <a:xfrm>
            <a:off x="5315040" y="2634120"/>
            <a:ext cx="1515960" cy="426600"/>
          </a:xfrm>
          <a:prstGeom prst="flowChartTerminator">
            <a:avLst/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臉部未擺正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32" name="Google Shape;932;p16"/>
          <p:cNvSpPr/>
          <p:nvPr/>
        </p:nvSpPr>
        <p:spPr>
          <a:xfrm>
            <a:off x="7491960" y="5285389"/>
            <a:ext cx="1244160" cy="426600"/>
          </a:xfrm>
          <a:prstGeom prst="flowChartTerminator">
            <a:avLst/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請去就醫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33" name="Google Shape;933;p16"/>
          <p:cNvSpPr/>
          <p:nvPr/>
        </p:nvSpPr>
        <p:spPr>
          <a:xfrm>
            <a:off x="873000" y="4232880"/>
            <a:ext cx="1501560" cy="550800"/>
          </a:xfrm>
          <a:prstGeom prst="flowChartTerminator">
            <a:avLst/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距離太近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37" name="Google Shape;937;p16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主講:凱賀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26" name="Google Shape;906;p15"/>
          <p:cNvSpPr/>
          <p:nvPr/>
        </p:nvSpPr>
        <p:spPr>
          <a:xfrm>
            <a:off x="9187198" y="1538640"/>
            <a:ext cx="2277362" cy="64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REAL</a:t>
            </a:r>
            <a:r>
              <a:rPr lang="zh-TW" altLang="en-US" sz="36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 </a:t>
            </a:r>
            <a:r>
              <a:rPr lang="zh-TW" sz="36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TIME</a:t>
            </a:r>
            <a:endParaRPr sz="36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27" name="Google Shape;907;p15"/>
          <p:cNvSpPr/>
          <p:nvPr/>
        </p:nvSpPr>
        <p:spPr>
          <a:xfrm>
            <a:off x="9351442" y="2183517"/>
            <a:ext cx="214920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即時位置提醒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28" name="Google Shape;844;p13"/>
          <p:cNvSpPr txBox="1">
            <a:spLocks/>
          </p:cNvSpPr>
          <p:nvPr/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17</a:t>
            </a:r>
          </a:p>
        </p:txBody>
      </p:sp>
      <p:grpSp>
        <p:nvGrpSpPr>
          <p:cNvPr id="42" name="Google Shape;700;p9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43" name="Google Shape;701;p9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4" name="Google Shape;702;p9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5" name="Google Shape;703;p9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6" name="Google Shape;704;p9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47" name="Google Shape;705;p9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Google Shape;706;p9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" name="Google Shape;707;p9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0" name="Google Shape;708;p9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1" name="Google Shape;709;p9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2" name="Google Shape;710;p9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" name="Google Shape;711;p9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4" name="Google Shape;712;p9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" grpId="0" animBg="1"/>
      <p:bldP spid="932" grpId="0" animBg="1"/>
      <p:bldP spid="9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DFKai-SB"/>
              <a:buNone/>
            </a:pPr>
            <a:r>
              <a:rPr lang="zh-TW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</a:t>
            </a: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庭五</a:t>
            </a:r>
            <a:r>
              <a:rPr lang="zh-TW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眼</a:t>
            </a:r>
            <a:endParaRPr sz="4000" b="0" strike="noStrike" dirty="0"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38" name="Google Shape;638;p8"/>
          <p:cNvSpPr/>
          <p:nvPr/>
        </p:nvSpPr>
        <p:spPr>
          <a:xfrm>
            <a:off x="1451520" y="2006554"/>
            <a:ext cx="8596440" cy="415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庭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上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庭：髮際線到眉間的距離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中庭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：眉間到鼻尖的距離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下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庭：鼻尖到下巴尖的距離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標準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比例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為 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：1：1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400" dirty="0" smtClean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五眼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兩眼</a:t>
            </a:r>
            <a:r>
              <a:rPr lang="zh-TW" altLang="en-US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內眼角之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間距離</a:t>
            </a:r>
            <a:endParaRPr lang="en-US" altLang="zh-TW" sz="2400" b="0" strike="noStrik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左、右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眼睛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寬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度</a:t>
            </a:r>
            <a:endParaRPr lang="en-US" altLang="zh-TW" sz="2400" b="0" strike="noStrik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左、右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外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眼角到髮際線的距離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lvl="0"/>
            <a:r>
              <a:rPr lang="zh-TW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標準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比例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為 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：1：1：1：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639" name="Google Shape;639;p8"/>
          <p:cNvPicPr preferRelativeResize="0"/>
          <p:nvPr/>
        </p:nvPicPr>
        <p:blipFill rotWithShape="1">
          <a:blip r:embed="rId3">
            <a:alphaModFix/>
          </a:blip>
          <a:srcRect b="15674"/>
          <a:stretch/>
        </p:blipFill>
        <p:spPr>
          <a:xfrm>
            <a:off x="6253200" y="2123280"/>
            <a:ext cx="4381920" cy="238248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fld id="{00000000-1234-1234-1234-123412341234}" type="slidenum">
              <a:rPr lang="en-US" altLang="zh-TW" sz="24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16</a:t>
            </a:fld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20" name="Google Shape;700;p9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21" name="Google Shape;701;p9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2" name="Google Shape;702;p9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3" name="Google Shape;703;p9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4" name="Google Shape;704;p9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25" name="Google Shape;705;p9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6" name="Google Shape;706;p9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7" name="Google Shape;707;p9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8" name="Google Shape;708;p9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29" name="Google Shape;709;p9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" name="Google Shape;710;p9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" name="Google Shape;711;p9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" name="Google Shape;712;p9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3" name="Google Shape;959;p17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r="5595"/>
          <a:stretch/>
        </p:blipFill>
        <p:spPr>
          <a:xfrm>
            <a:off x="8223367" y="3323359"/>
            <a:ext cx="1820993" cy="2310441"/>
          </a:xfrm>
          <a:prstGeom prst="rect">
            <a:avLst/>
          </a:prstGeom>
        </p:spPr>
      </p:pic>
      <p:grpSp>
        <p:nvGrpSpPr>
          <p:cNvPr id="659" name="Google Shape;659;p9"/>
          <p:cNvGrpSpPr/>
          <p:nvPr/>
        </p:nvGrpSpPr>
        <p:grpSpPr>
          <a:xfrm>
            <a:off x="813240" y="541800"/>
            <a:ext cx="1858680" cy="2305440"/>
            <a:chOff x="813240" y="541800"/>
            <a:chExt cx="1858680" cy="2305440"/>
          </a:xfrm>
        </p:grpSpPr>
        <p:pic>
          <p:nvPicPr>
            <p:cNvPr id="660" name="Google Shape;660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3240" y="54180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1" name="Google Shape;661;p9"/>
            <p:cNvCxnSpPr/>
            <p:nvPr/>
          </p:nvCxnSpPr>
          <p:spPr>
            <a:xfrm>
              <a:off x="1160640" y="800280"/>
              <a:ext cx="695520" cy="36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2" name="Google Shape;662;p9"/>
            <p:cNvCxnSpPr/>
            <p:nvPr/>
          </p:nvCxnSpPr>
          <p:spPr>
            <a:xfrm>
              <a:off x="1856160" y="783000"/>
              <a:ext cx="360" cy="91224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63" name="Google Shape;663;p9"/>
          <p:cNvGrpSpPr/>
          <p:nvPr/>
        </p:nvGrpSpPr>
        <p:grpSpPr>
          <a:xfrm>
            <a:off x="3627360" y="541800"/>
            <a:ext cx="1858680" cy="2305440"/>
            <a:chOff x="3627360" y="541800"/>
            <a:chExt cx="1858680" cy="2305440"/>
          </a:xfrm>
        </p:grpSpPr>
        <p:pic>
          <p:nvPicPr>
            <p:cNvPr id="664" name="Google Shape;664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27360" y="54180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5" name="Google Shape;665;p9"/>
            <p:cNvCxnSpPr/>
            <p:nvPr/>
          </p:nvCxnSpPr>
          <p:spPr>
            <a:xfrm rot="10800000" flipH="1">
              <a:off x="4210560" y="1222560"/>
              <a:ext cx="667080" cy="504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6" name="Google Shape;666;p9"/>
            <p:cNvCxnSpPr/>
            <p:nvPr/>
          </p:nvCxnSpPr>
          <p:spPr>
            <a:xfrm rot="10800000" flipH="1">
              <a:off x="4226400" y="1704240"/>
              <a:ext cx="651240" cy="468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7" name="Google Shape;667;p9"/>
            <p:cNvCxnSpPr/>
            <p:nvPr/>
          </p:nvCxnSpPr>
          <p:spPr>
            <a:xfrm>
              <a:off x="4221360" y="1222560"/>
              <a:ext cx="3960" cy="50112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8" name="Google Shape;668;p9"/>
            <p:cNvCxnSpPr/>
            <p:nvPr/>
          </p:nvCxnSpPr>
          <p:spPr>
            <a:xfrm flipH="1">
              <a:off x="4861440" y="1218960"/>
              <a:ext cx="4680" cy="48528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69" name="Google Shape;669;p9"/>
          <p:cNvGrpSpPr/>
          <p:nvPr/>
        </p:nvGrpSpPr>
        <p:grpSpPr>
          <a:xfrm>
            <a:off x="6441480" y="541800"/>
            <a:ext cx="1858680" cy="2305440"/>
            <a:chOff x="6441480" y="541800"/>
            <a:chExt cx="1858680" cy="2305440"/>
          </a:xfrm>
        </p:grpSpPr>
        <p:pic>
          <p:nvPicPr>
            <p:cNvPr id="670" name="Google Shape;670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41480" y="54180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1" name="Google Shape;671;p9"/>
            <p:cNvCxnSpPr/>
            <p:nvPr/>
          </p:nvCxnSpPr>
          <p:spPr>
            <a:xfrm>
              <a:off x="7061760" y="1227600"/>
              <a:ext cx="280800" cy="83988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2" name="Google Shape;672;p9"/>
            <p:cNvCxnSpPr/>
            <p:nvPr/>
          </p:nvCxnSpPr>
          <p:spPr>
            <a:xfrm flipH="1">
              <a:off x="7342560" y="1218960"/>
              <a:ext cx="263160" cy="82080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73" name="Google Shape;673;p9"/>
          <p:cNvGrpSpPr/>
          <p:nvPr/>
        </p:nvGrpSpPr>
        <p:grpSpPr>
          <a:xfrm>
            <a:off x="9255600" y="541800"/>
            <a:ext cx="1858680" cy="2305440"/>
            <a:chOff x="9255600" y="541800"/>
            <a:chExt cx="1858680" cy="2305440"/>
          </a:xfrm>
        </p:grpSpPr>
        <p:pic>
          <p:nvPicPr>
            <p:cNvPr id="674" name="Google Shape;674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255600" y="54180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5" name="Google Shape;675;p9"/>
            <p:cNvCxnSpPr/>
            <p:nvPr/>
          </p:nvCxnSpPr>
          <p:spPr>
            <a:xfrm rot="10800000" flipH="1">
              <a:off x="10161360" y="1461600"/>
              <a:ext cx="357480" cy="48996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76" name="Google Shape;676;p9"/>
          <p:cNvGrpSpPr/>
          <p:nvPr/>
        </p:nvGrpSpPr>
        <p:grpSpPr>
          <a:xfrm>
            <a:off x="2175840" y="3298320"/>
            <a:ext cx="1858680" cy="2305440"/>
            <a:chOff x="2175840" y="3298320"/>
            <a:chExt cx="1858680" cy="2305440"/>
          </a:xfrm>
        </p:grpSpPr>
        <p:pic>
          <p:nvPicPr>
            <p:cNvPr id="677" name="Google Shape;677;p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175840" y="329832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8" name="Google Shape;678;p9"/>
            <p:cNvCxnSpPr/>
            <p:nvPr/>
          </p:nvCxnSpPr>
          <p:spPr>
            <a:xfrm rot="10800000" flipH="1">
              <a:off x="2958120" y="3989160"/>
              <a:ext cx="10440" cy="34452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9" name="Google Shape;679;p9"/>
            <p:cNvCxnSpPr/>
            <p:nvPr/>
          </p:nvCxnSpPr>
          <p:spPr>
            <a:xfrm rot="10800000" flipH="1">
              <a:off x="3170880" y="3993480"/>
              <a:ext cx="10440" cy="34452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80" name="Google Shape;680;p9"/>
          <p:cNvGrpSpPr/>
          <p:nvPr/>
        </p:nvGrpSpPr>
        <p:grpSpPr>
          <a:xfrm>
            <a:off x="5243040" y="3298320"/>
            <a:ext cx="1858680" cy="2305440"/>
            <a:chOff x="5243040" y="3298320"/>
            <a:chExt cx="1858680" cy="2305440"/>
          </a:xfrm>
        </p:grpSpPr>
        <p:pic>
          <p:nvPicPr>
            <p:cNvPr id="681" name="Google Shape;681;p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243040" y="329832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9"/>
            <p:cNvSpPr/>
            <p:nvPr/>
          </p:nvSpPr>
          <p:spPr>
            <a:xfrm rot="10800000" flipH="1">
              <a:off x="5668200" y="4026960"/>
              <a:ext cx="43560" cy="4356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 rot="10800000" flipH="1">
              <a:off x="5739120" y="4187520"/>
              <a:ext cx="43560" cy="43560"/>
            </a:xfrm>
            <a:prstGeom prst="flowChartConnector">
              <a:avLst/>
            </a:prstGeom>
            <a:solidFill>
              <a:srgbClr val="B71E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 rot="10800000" flipH="1">
              <a:off x="5791320" y="4456800"/>
              <a:ext cx="43560" cy="43560"/>
            </a:xfrm>
            <a:prstGeom prst="flowChartConnector">
              <a:avLst/>
            </a:prstGeom>
            <a:solidFill>
              <a:srgbClr val="B71E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5" name="Google Shape;685;p9"/>
            <p:cNvSpPr/>
            <p:nvPr/>
          </p:nvSpPr>
          <p:spPr>
            <a:xfrm rot="10800000" flipH="1">
              <a:off x="5747400" y="3584160"/>
              <a:ext cx="43560" cy="4356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6" name="Google Shape;686;p9"/>
            <p:cNvSpPr/>
            <p:nvPr/>
          </p:nvSpPr>
          <p:spPr>
            <a:xfrm rot="10800000" flipH="1">
              <a:off x="5739120" y="3807720"/>
              <a:ext cx="43560" cy="43560"/>
            </a:xfrm>
            <a:prstGeom prst="flowChartConnector">
              <a:avLst/>
            </a:prstGeom>
            <a:solidFill>
              <a:srgbClr val="E6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7" name="Google Shape;687;p9"/>
            <p:cNvSpPr/>
            <p:nvPr/>
          </p:nvSpPr>
          <p:spPr>
            <a:xfrm rot="10800000" flipH="1">
              <a:off x="5745600" y="4120560"/>
              <a:ext cx="43560" cy="43560"/>
            </a:xfrm>
            <a:prstGeom prst="flowChartConnector">
              <a:avLst/>
            </a:prstGeom>
            <a:solidFill>
              <a:srgbClr val="E6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8" name="Google Shape;688;p9"/>
            <p:cNvSpPr/>
            <p:nvPr/>
          </p:nvSpPr>
          <p:spPr>
            <a:xfrm rot="10800000" flipH="1">
              <a:off x="5784840" y="4326120"/>
              <a:ext cx="43560" cy="43560"/>
            </a:xfrm>
            <a:prstGeom prst="flowChartConnector">
              <a:avLst/>
            </a:prstGeom>
            <a:solidFill>
              <a:srgbClr val="E6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92" name="Google Shape;692;p9"/>
          <p:cNvSpPr/>
          <p:nvPr/>
        </p:nvSpPr>
        <p:spPr>
          <a:xfrm>
            <a:off x="1160640" y="2630520"/>
            <a:ext cx="150876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u="sng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臉部長寬</a:t>
            </a:r>
            <a:r>
              <a:rPr lang="zh-TW" sz="2000" b="0" u="sng" strike="noStrike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比</a:t>
            </a:r>
            <a:endParaRPr sz="2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3" name="Google Shape;693;p9"/>
          <p:cNvSpPr/>
          <p:nvPr/>
        </p:nvSpPr>
        <p:spPr>
          <a:xfrm>
            <a:off x="4277880" y="2630520"/>
            <a:ext cx="119772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四角比例</a:t>
            </a:r>
            <a:endParaRPr sz="2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4" name="Google Shape;694;p9"/>
          <p:cNvSpPr/>
          <p:nvPr/>
        </p:nvSpPr>
        <p:spPr>
          <a:xfrm>
            <a:off x="7346880" y="2630520"/>
            <a:ext cx="94320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美人角</a:t>
            </a:r>
            <a:endParaRPr sz="2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5" name="Google Shape;695;p9"/>
          <p:cNvSpPr/>
          <p:nvPr/>
        </p:nvSpPr>
        <p:spPr>
          <a:xfrm>
            <a:off x="9919080" y="2630520"/>
            <a:ext cx="119772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三點定位</a:t>
            </a:r>
            <a:endParaRPr sz="2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6" name="Google Shape;696;p9"/>
          <p:cNvSpPr/>
          <p:nvPr/>
        </p:nvSpPr>
        <p:spPr>
          <a:xfrm>
            <a:off x="2829240" y="5406120"/>
            <a:ext cx="119772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鼻子寬度</a:t>
            </a:r>
            <a:endParaRPr sz="2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7" name="Google Shape;697;p9"/>
          <p:cNvSpPr/>
          <p:nvPr/>
        </p:nvSpPr>
        <p:spPr>
          <a:xfrm>
            <a:off x="5898960" y="5402880"/>
            <a:ext cx="119772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四高三低</a:t>
            </a:r>
            <a:endParaRPr sz="2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8" name="Google Shape;698;p9"/>
          <p:cNvSpPr/>
          <p:nvPr/>
        </p:nvSpPr>
        <p:spPr>
          <a:xfrm>
            <a:off x="8846640" y="5402880"/>
            <a:ext cx="119772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側臉線條</a:t>
            </a:r>
            <a:endParaRPr sz="2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9" name="Google Shape;699;p9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17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00" name="Google Shape;700;p9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01" name="Google Shape;701;p9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2" name="Google Shape;702;p9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4" name="Google Shape;704;p9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6" name="Google Shape;706;p9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8" name="Google Shape;708;p9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10" name="Google Shape;710;p9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12" name="Google Shape;712;p9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4" name="直線接點 3"/>
          <p:cNvCxnSpPr/>
          <p:nvPr/>
        </p:nvCxnSpPr>
        <p:spPr>
          <a:xfrm>
            <a:off x="8470858" y="4209300"/>
            <a:ext cx="312743" cy="46992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959;p17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評估公式介紹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標題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69403" y="1760162"/>
                <a:ext cx="10972440" cy="3977280"/>
              </a:xfrm>
            </p:spPr>
            <p:txBody>
              <a:bodyPr/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TW" altLang="en-US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獲得</a:t>
                </a:r>
                <a:r>
                  <a:rPr lang="zh-TW" altLang="en-US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的分數 </a:t>
                </a:r>
                <a:r>
                  <a:rPr lang="en-US" altLang="zh-TW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=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100 –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+mj-lt"/>
                    <a:ea typeface="標楷體" panose="03000509000000000000" pitchFamily="65" charset="-120"/>
                    <a:cs typeface="DFKai-SB"/>
                    <a:sym typeface="DFKai-SB"/>
                  </a:rPr>
                  <a:t>K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rgbClr val="000000"/>
                            </a:solidFill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|</m:t>
                        </m:r>
                        <m:r>
                          <a:rPr lang="zh-TW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使用者</m:t>
                        </m:r>
                        <m:r>
                          <a:rPr lang="zh-TW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數據</m:t>
                        </m:r>
                        <m:r>
                          <a:rPr lang="zh-TW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 </m:t>
                        </m:r>
                        <m:r>
                          <a:rPr lang="en-US" altLang="zh-TW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−</m:t>
                        </m:r>
                        <m:r>
                          <a:rPr lang="en-US" altLang="zh-TW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 </m:t>
                        </m:r>
                        <m:r>
                          <a:rPr lang="zh-TW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完美</m:t>
                        </m:r>
                        <m:r>
                          <a:rPr lang="zh-TW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數據</m:t>
                        </m:r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rgbClr val="000000"/>
                            </a:solidFill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|</m:t>
                        </m:r>
                      </m:num>
                      <m:den>
                        <m:r>
                          <a:rPr lang="zh-TW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完美</m:t>
                        </m:r>
                        <m:r>
                          <a:rPr lang="zh-TW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數據</m:t>
                        </m:r>
                      </m:den>
                    </m:f>
                  </m:oMath>
                </a14:m>
                <a:endParaRPr lang="zh-TW" altLang="en-US" dirty="0">
                  <a:latin typeface="+mn-lt"/>
                  <a:ea typeface="標楷體" panose="03000509000000000000" pitchFamily="65" charset="-12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TW" altLang="en-US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		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2400" dirty="0">
                    <a:solidFill>
                      <a:srgbClr val="000000"/>
                    </a:solidFill>
                    <a:latin typeface="+mj-lt"/>
                    <a:ea typeface="標楷體" panose="03000509000000000000" pitchFamily="65" charset="-120"/>
                    <a:cs typeface="DFKai-SB"/>
                    <a:sym typeface="DFKai-SB"/>
                  </a:rPr>
                  <a:t>K : </a:t>
                </a:r>
                <a:r>
                  <a:rPr lang="zh-TW" altLang="en-US" sz="2400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鑑別度常數</a:t>
                </a:r>
                <a:endPara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副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69403" y="1760162"/>
                <a:ext cx="10972440" cy="3977280"/>
              </a:xfrm>
              <a:blipFill rotWithShape="0">
                <a:blip r:embed="rId2"/>
                <a:stretch>
                  <a:fillRect l="-1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845;p13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6" name="Google Shape;846;p13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" name="Google Shape;847;p13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" name="Google Shape;848;p13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" name="Google Shape;849;p13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" name="Google Shape;850;p13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" name="Google Shape;851;p13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" name="Google Shape;852;p13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" name="Google Shape;853;p13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4" name="Google Shape;854;p13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" name="Google Shape;855;p13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6" name="Google Shape;856;p13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7" name="Google Shape;857;p13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" name="Google Shape;844;p13"/>
          <p:cNvSpPr txBox="1">
            <a:spLocks/>
          </p:cNvSpPr>
          <p:nvPr/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18</a:t>
            </a:r>
          </a:p>
        </p:txBody>
      </p:sp>
      <p:sp>
        <p:nvSpPr>
          <p:cNvPr id="19" name="Google Shape;959;p17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636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04600" y="1079280"/>
            <a:ext cx="3112200" cy="41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7"/>
          <p:cNvSpPr/>
          <p:nvPr/>
        </p:nvSpPr>
        <p:spPr>
          <a:xfrm>
            <a:off x="390960" y="233640"/>
            <a:ext cx="2226600" cy="107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strike="noStrike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Arial Rounded"/>
                <a:sym typeface="Arial Rounded"/>
              </a:rPr>
              <a:t>DEMO</a:t>
            </a:r>
            <a:r>
              <a:rPr lang="zh-TW" sz="1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  <a:t/>
            </a:r>
            <a:br>
              <a:rPr lang="zh-TW" sz="1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</a:b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45" name="Google Shape;945;p17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19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946" name="Google Shape;946;p17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947" name="Google Shape;947;p17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48" name="Google Shape;948;p17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0" name="Google Shape;950;p17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2" name="Google Shape;952;p17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4" name="Google Shape;954;p17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6" name="Google Shape;956;p17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8" name="Google Shape;958;p17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59" name="Google Shape;959;p17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960" name="Google Shape;96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4958155" y="337680"/>
            <a:ext cx="2039760" cy="272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44" y="331346"/>
            <a:ext cx="2044023" cy="27199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73" y="3316422"/>
            <a:ext cx="1968353" cy="2602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07551" y="613440"/>
            <a:ext cx="9448920" cy="1144800"/>
          </a:xfrm>
        </p:spPr>
        <p:txBody>
          <a:bodyPr/>
          <a:lstStyle/>
          <a:p>
            <a:r>
              <a:rPr lang="zh-TW" altLang="zh-TW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專題大綱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07551" y="2143363"/>
            <a:ext cx="5354280" cy="3977280"/>
          </a:xfrm>
        </p:spPr>
        <p:txBody>
          <a:bodyPr>
            <a:normAutofit/>
          </a:bodyPr>
          <a:lstStyle/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團隊介紹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動機與目的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專題簡介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專案架構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功能簡介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>
          <a:xfrm>
            <a:off x="6158481" y="2143363"/>
            <a:ext cx="5354280" cy="3977280"/>
          </a:xfrm>
        </p:spPr>
        <p:txBody>
          <a:bodyPr/>
          <a:lstStyle/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視覺化呈現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未來展望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參考資料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en-US" altLang="zh-TW" sz="4000" dirty="0">
                <a:solidFill>
                  <a:srgbClr val="000000"/>
                </a:solidFill>
                <a:latin typeface="+mn-lt"/>
                <a:ea typeface="標楷體" panose="03000509000000000000" pitchFamily="65" charset="-120"/>
                <a:cs typeface="DFKai-SB"/>
                <a:sym typeface="DFKai-SB"/>
              </a:rPr>
              <a:t>QA</a:t>
            </a:r>
            <a:endParaRPr lang="en-US" altLang="zh-TW" sz="4000" dirty="0">
              <a:latin typeface="+mn-lt"/>
              <a:ea typeface="標楷體" panose="03000509000000000000" pitchFamily="65" charset="-120"/>
            </a:endParaRPr>
          </a:p>
          <a:p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Google Shape;460;p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9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8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20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968" name="Google Shape;968;p18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969" name="Google Shape;969;p18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0" name="Google Shape;970;p18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2" name="Google Shape;972;p18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4" name="Google Shape;974;p18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6" name="Google Shape;976;p18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8" name="Google Shape;978;p18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80" name="Google Shape;980;p18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81" name="Google Shape;981;p18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82" name="Google Shape;982;p18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三庭</a:t>
            </a:r>
            <a:r>
              <a:rPr lang="zh-TW" altLang="en-US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五眼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84" name="Google Shape;984;p18"/>
          <p:cNvSpPr/>
          <p:nvPr/>
        </p:nvSpPr>
        <p:spPr>
          <a:xfrm>
            <a:off x="4908011" y="2345575"/>
            <a:ext cx="2688938" cy="352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ctr">
              <a:lnSpc>
                <a:spcPct val="200000"/>
              </a:lnSpc>
              <a:buSzPts val="24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三庭完美比例為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 algn="ctr">
              <a:lnSpc>
                <a:spcPct val="200000"/>
              </a:lnSpc>
              <a:buSzPts val="2400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1:1:1</a:t>
            </a:r>
          </a:p>
          <a:p>
            <a:pPr algn="ctr">
              <a:lnSpc>
                <a:spcPct val="200000"/>
              </a:lnSpc>
              <a:buSzPts val="24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五眼完美比例為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algn="ctr">
              <a:lnSpc>
                <a:spcPct val="200000"/>
              </a:lnSpc>
              <a:buSzPts val="2400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1:1:1:1:1</a:t>
            </a:r>
            <a:endParaRPr lang="zh-TW" altLang="en-US"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 algn="ctr">
              <a:lnSpc>
                <a:spcPct val="200000"/>
              </a:lnSpc>
              <a:buSzPts val="2400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38" y="2288086"/>
            <a:ext cx="2646523" cy="349570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849" y="2240250"/>
            <a:ext cx="2673474" cy="3543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1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21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035" name="Google Shape;1035;p21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036" name="Google Shape;1036;p21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37" name="Google Shape;1037;p21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39" name="Google Shape;1039;p21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40" name="Google Shape;1040;p21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1" name="Google Shape;1041;p21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2" name="Google Shape;1042;p21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3" name="Google Shape;1043;p21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44" name="Google Shape;1044;p21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5" name="Google Shape;1045;p21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6" name="Google Shape;1046;p21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7" name="Google Shape;1047;p21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48" name="Google Shape;1048;p21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9" name="Google Shape;1049;p21"/>
              <p:cNvSpPr/>
              <p:nvPr/>
            </p:nvSpPr>
            <p:spPr>
              <a:xfrm>
                <a:off x="1451880" y="804600"/>
                <a:ext cx="9601200" cy="1047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rmAutofit/>
              </a:bodyPr>
              <a:lstStyle/>
              <a:p>
                <a:pPr lvl="0">
                  <a:lnSpc>
                    <a:spcPct val="150000"/>
                  </a:lnSpc>
                  <a:buSzPts val="2400"/>
                </a:pPr>
                <a:r>
                  <a:rPr lang="zh-TW" altLang="en-US" sz="4000" dirty="0">
                    <a:ea typeface="標楷體" panose="03000509000000000000" pitchFamily="65" charset="-120"/>
                    <a:cs typeface="DFKai-SB"/>
                    <a:sym typeface="DFKai-SB"/>
                  </a:rPr>
                  <a:t>臉</a:t>
                </a:r>
                <a14:m>
                  <m:oMath xmlns:m="http://schemas.openxmlformats.org/officeDocument/2006/math">
                    <m:r>
                      <a:rPr lang="zh-TW" altLang="en-US" sz="4000" dirty="0">
                        <a:latin typeface="Cambria Math" panose="02040503050406030204" pitchFamily="18" charset="0"/>
                        <a:ea typeface="標楷體" panose="03000509000000000000" pitchFamily="65" charset="-120"/>
                        <a:cs typeface="DFKai-SB"/>
                        <a:sym typeface="DFKai-SB"/>
                      </a:rPr>
                      <m:t>部長寬比</m:t>
                    </m:r>
                  </m:oMath>
                </a14:m>
                <a:endParaRPr lang="en-US" altLang="zh-TW" sz="4000" i="1" dirty="0">
                  <a:latin typeface="Cambria Math" panose="02040503050406030204" pitchFamily="18" charset="0"/>
                  <a:ea typeface="標楷體" panose="03000509000000000000" pitchFamily="65" charset="-120"/>
                  <a:cs typeface="DFKai-SB"/>
                  <a:sym typeface="DFKai-SB"/>
                </a:endParaRPr>
              </a:p>
            </p:txBody>
          </p:sp>
        </mc:Choice>
        <mc:Fallback xmlns="">
          <p:sp>
            <p:nvSpPr>
              <p:cNvPr id="1049" name="Google Shape;1049;p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80" y="804600"/>
                <a:ext cx="9601200" cy="1047240"/>
              </a:xfrm>
              <a:prstGeom prst="rect">
                <a:avLst/>
              </a:prstGeom>
              <a:blipFill>
                <a:blip r:embed="rId3"/>
                <a:stretch>
                  <a:fillRect l="-2286" b="-11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1" name="Google Shape;1051;p21"/>
              <p:cNvSpPr/>
              <p:nvPr/>
            </p:nvSpPr>
            <p:spPr>
              <a:xfrm>
                <a:off x="1700660" y="2366249"/>
                <a:ext cx="4965612" cy="27268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lvl="0">
                  <a:lnSpc>
                    <a:spcPct val="150000"/>
                  </a:lnSpc>
                  <a:buSzPts val="2400"/>
                </a:pPr>
                <a:r>
                  <a:rPr lang="zh-TW" altLang="en-US" sz="2400" dirty="0">
                    <a:ea typeface="標楷體" panose="03000509000000000000" pitchFamily="65" charset="-120"/>
                    <a:cs typeface="DFKai-SB"/>
                    <a:sym typeface="DFKai-SB"/>
                  </a:rPr>
                  <a:t>臉</a:t>
                </a:r>
                <a14:m>
                  <m:oMath xmlns:m="http://schemas.openxmlformats.org/officeDocument/2006/math">
                    <m:r>
                      <a:rPr lang="zh-TW" altLang="en-US" sz="2400" dirty="0">
                        <a:latin typeface="Cambria Math" panose="02040503050406030204" pitchFamily="18" charset="0"/>
                        <a:ea typeface="標楷體" panose="03000509000000000000" pitchFamily="65" charset="-120"/>
                        <a:cs typeface="DFKai-SB"/>
                        <a:sym typeface="DFKai-SB"/>
                      </a:rPr>
                      <m:t>部長寬比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  <a:ea typeface="標楷體" panose="03000509000000000000" pitchFamily="65" charset="-120"/>
                  <a:cs typeface="DFKai-SB"/>
                  <a:sym typeface="DFKai-SB"/>
                </a:endParaRPr>
              </a:p>
              <a:p>
                <a:pPr lvl="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DFKai-SB"/>
                          <a:sym typeface="DFKai-SB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DFKai-SB"/>
                          <a:sym typeface="DFKai-SB"/>
                        </a:rPr>
                        <m:t> 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DFKai-SB"/>
                              <a:sym typeface="DFKai-SB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 dirty="0"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DFKai-SB"/>
                              <a:sym typeface="DFKai-SB"/>
                            </a:rPr>
                            <m:t>臉的長度（髮際線到下巴）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DFKai-SB"/>
                              <a:sym typeface="DFKai-SB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TW" altLang="en-US" sz="2400" dirty="0"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DFKai-SB"/>
                              <a:sym typeface="DFKai-SB"/>
                            </a:rPr>
                            <m:t>寬度（兩頰最寬處）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DFKai-SB"/>
                              <a:sym typeface="DFKai-SB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endParaRPr>
              </a:p>
              <a:p>
                <a:pPr lvl="0">
                  <a:lnSpc>
                    <a:spcPct val="150000"/>
                  </a:lnSpc>
                  <a:buSzPts val="2400"/>
                </a:pPr>
                <a:endParaRPr lang="en-US" altLang="zh-TW" sz="2400" b="0" strike="noStrike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endParaRPr>
              </a:p>
              <a:p>
                <a:pPr>
                  <a:lnSpc>
                    <a:spcPct val="150000"/>
                  </a:lnSpc>
                  <a:buSzPts val="2400"/>
                </a:pP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黃金比例為</a:t>
                </a:r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 </a:t>
                </a:r>
                <a:r>
                  <a:rPr lang="zh-TW" sz="2400" b="0" strike="noStrike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1.618</a:t>
                </a:r>
                <a:endParaRPr sz="2400" b="0" strike="noStrike" dirty="0">
                  <a:solidFill>
                    <a:schemeClr val="dk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Arial"/>
                </a:endParaRPr>
              </a:p>
            </p:txBody>
          </p:sp>
        </mc:Choice>
        <mc:Fallback xmlns="">
          <p:sp>
            <p:nvSpPr>
              <p:cNvPr id="1051" name="Google Shape;1051;p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60" y="2366249"/>
                <a:ext cx="4965612" cy="2726859"/>
              </a:xfrm>
              <a:prstGeom prst="rect">
                <a:avLst/>
              </a:prstGeom>
              <a:blipFill>
                <a:blip r:embed="rId4"/>
                <a:stretch>
                  <a:fillRect l="-1963" b="-8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08" y="2191162"/>
            <a:ext cx="2689260" cy="3331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0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22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014" name="Google Shape;1014;p20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015" name="Google Shape;1015;p20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16" name="Google Shape;1016;p20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18" name="Google Shape;1018;p20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0" name="Google Shape;1020;p20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2" name="Google Shape;1022;p20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4" name="Google Shape;1024;p20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6" name="Google Shape;1026;p20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27" name="Google Shape;1027;p20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28" name="Google Shape;1028;p20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美人角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29" name="Google Shape;1029;p20"/>
          <p:cNvSpPr/>
          <p:nvPr/>
        </p:nvSpPr>
        <p:spPr>
          <a:xfrm>
            <a:off x="1451880" y="2563105"/>
            <a:ext cx="3222675" cy="3271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從眼角與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嘴角延伸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出兩條直線交叉的角度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>
              <a:lnSpc>
                <a:spcPct val="150000"/>
              </a:lnSpc>
              <a:buSzPts val="2400"/>
            </a:pP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完美角度為 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45°</a:t>
            </a:r>
            <a:endParaRPr sz="2400" b="0" strike="noStrike" dirty="0" smtClean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77" y="2341178"/>
            <a:ext cx="2689260" cy="334168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75" y="2351787"/>
            <a:ext cx="2683955" cy="3331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2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23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057" name="Google Shape;1057;p22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058" name="Google Shape;1058;p22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59" name="Google Shape;1059;p22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1" name="Google Shape;1061;p22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3" name="Google Shape;1063;p22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5" name="Google Shape;1065;p22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7" name="Google Shape;1067;p22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9" name="Google Shape;1069;p22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70" name="Google Shape;1070;p2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71" name="Google Shape;1071;p22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四角比例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73" name="Google Shape;1073;p22"/>
          <p:cNvSpPr/>
          <p:nvPr/>
        </p:nvSpPr>
        <p:spPr>
          <a:xfrm>
            <a:off x="1383065" y="2518754"/>
            <a:ext cx="3553097" cy="264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雙眼眼角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垂直連接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到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嘴角的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四角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形長寬比例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>
              <a:lnSpc>
                <a:spcPct val="150000"/>
              </a:lnSpc>
              <a:buSzPts val="2400"/>
            </a:pPr>
            <a:endParaRPr lang="en-US" altLang="zh-TW" sz="2400" b="0" strike="noStrik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完美比例為 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1.4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77" y="2341178"/>
            <a:ext cx="2678651" cy="334168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83" y="2335874"/>
            <a:ext cx="2705173" cy="3346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3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24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079" name="Google Shape;1079;p23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080" name="Google Shape;1080;p23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1" name="Google Shape;1081;p23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3" name="Google Shape;1083;p23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5" name="Google Shape;1085;p23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7" name="Google Shape;1087;p23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9" name="Google Shape;1089;p23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91" name="Google Shape;1091;p23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92" name="Google Shape;1092;p23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93" name="Google Shape;1093;p23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眉尾、眼尾和鼻翼一線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95" name="Google Shape;1095;p23"/>
          <p:cNvSpPr/>
          <p:nvPr/>
        </p:nvSpPr>
        <p:spPr>
          <a:xfrm>
            <a:off x="1466458" y="2654059"/>
            <a:ext cx="3100662" cy="218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眉尾、眼尾、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鼻翼，三點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形成的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夾角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>
              <a:lnSpc>
                <a:spcPct val="150000"/>
              </a:lnSpc>
              <a:buSzPts val="2400"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一直線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的夾角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為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180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°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56" y="2338526"/>
            <a:ext cx="2705173" cy="334698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377" y="2343830"/>
            <a:ext cx="2694564" cy="3341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4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25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101" name="Google Shape;1101;p24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102" name="Google Shape;1102;p24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3" name="Google Shape;1103;p24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5" name="Google Shape;1105;p24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7" name="Google Shape;1107;p24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9" name="Google Shape;1109;p24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11" name="Google Shape;1111;p24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13" name="Google Shape;1113;p24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14" name="Google Shape;1114;p24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115" name="Google Shape;1115;p24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鼻子</a:t>
            </a:r>
            <a:r>
              <a:rPr lang="zh-TW" altLang="en-US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寬度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117" name="Google Shape;1117;p24"/>
          <p:cNvSpPr/>
          <p:nvPr/>
        </p:nvSpPr>
        <p:spPr>
          <a:xfrm>
            <a:off x="1628784" y="2180610"/>
            <a:ext cx="2484545" cy="366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眼</a:t>
            </a:r>
            <a:r>
              <a:rPr lang="zh-TW" altLang="en-US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距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寬與鼻寬</a:t>
            </a:r>
            <a:r>
              <a:rPr lang="zh-TW" altLang="en-US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比</a:t>
            </a:r>
            <a:endParaRPr lang="en-US" altLang="zh-TW" sz="2400" b="0" strike="noStrik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altLang="zh-TW" sz="2400" b="0" strike="noStrik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 algn="ctr">
              <a:lnSpc>
                <a:spcPct val="150000"/>
              </a:lnSpc>
              <a:buSzPts val="2400"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男生</a:t>
            </a:r>
            <a:r>
              <a:rPr lang="zh-TW" altLang="en-US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完美比例為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1:1.2</a:t>
            </a:r>
            <a:r>
              <a:rPr lang="zh-TW" sz="1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  <a:t/>
            </a:r>
            <a:br>
              <a:rPr lang="zh-TW" sz="1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</a:b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女生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完美比例為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1:1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38" y="2341178"/>
            <a:ext cx="2694564" cy="334168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11" y="2341178"/>
            <a:ext cx="2699868" cy="3331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5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26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123" name="Google Shape;1123;p25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124" name="Google Shape;1124;p25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25" name="Google Shape;1125;p25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27" name="Google Shape;1127;p25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29" name="Google Shape;1129;p25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31" name="Google Shape;1131;p25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33" name="Google Shape;1133;p25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35" name="Google Shape;1135;p25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36" name="Google Shape;1136;p25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137" name="Google Shape;1137;p25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四</a:t>
            </a: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高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</a:t>
            </a: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低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77" y="2343830"/>
            <a:ext cx="2689259" cy="333637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71" y="2349134"/>
            <a:ext cx="2694564" cy="33310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02941" y="2343830"/>
            <a:ext cx="33284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四高 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額頭、鼻尖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、上唇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、下巴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三低 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額頭和鼻樑交接點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鼻子與人中交接點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下唇與下巴的交接點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6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27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145" name="Google Shape;1145;p26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146" name="Google Shape;1146;p26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47" name="Google Shape;1147;p26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49" name="Google Shape;1149;p26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1" name="Google Shape;1151;p26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3" name="Google Shape;1153;p26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5" name="Google Shape;1155;p26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7" name="Google Shape;1157;p26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58" name="Google Shape;1158;p26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159" name="Google Shape;1159;p26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側臉線條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7" y="2197915"/>
            <a:ext cx="2868162" cy="347884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30" y="2190003"/>
            <a:ext cx="2798493" cy="3494670"/>
          </a:xfrm>
          <a:prstGeom prst="rect">
            <a:avLst/>
          </a:prstGeom>
        </p:spPr>
      </p:pic>
      <p:sp>
        <p:nvSpPr>
          <p:cNvPr id="22" name="Google Shape;1095;p23"/>
          <p:cNvSpPr/>
          <p:nvPr/>
        </p:nvSpPr>
        <p:spPr>
          <a:xfrm>
            <a:off x="1219200" y="2920420"/>
            <a:ext cx="3100662" cy="218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鼻子、上唇、下巴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三點形成的夾角</a:t>
            </a:r>
          </a:p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一直線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的夾角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為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180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9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28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215" name="Google Shape;1215;p29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216" name="Google Shape;1216;p29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17" name="Google Shape;1217;p29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19" name="Google Shape;1219;p29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1" name="Google Shape;1221;p29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3" name="Google Shape;1223;p29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5" name="Google Shape;1225;p29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7" name="Google Shape;1227;p29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28" name="Google Shape;1228;p29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1229" name="Google Shape;122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145" y="865105"/>
            <a:ext cx="5787735" cy="3115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29"/>
          <p:cNvSpPr txBox="1"/>
          <p:nvPr/>
        </p:nvSpPr>
        <p:spPr>
          <a:xfrm>
            <a:off x="803882" y="354615"/>
            <a:ext cx="3775393" cy="5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中庭長</a:t>
            </a:r>
            <a:endParaRPr sz="4800" b="1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u="sng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妝容建議</a:t>
            </a:r>
            <a:r>
              <a:rPr lang="zh-TW" sz="3200" b="1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: 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包含眉毛,眼睛,鼻子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1.模糊鼻子的長度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2.縮短眉眼距離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3.增加眼影上下範圍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4.集中臥蠶，往下延伸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31" name="Google Shape;1231;p29"/>
          <p:cNvSpPr txBox="1"/>
          <p:nvPr/>
        </p:nvSpPr>
        <p:spPr>
          <a:xfrm>
            <a:off x="5001661" y="4232600"/>
            <a:ext cx="614362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6382"/>
              </a:buClr>
              <a:buSzPts val="3200"/>
              <a:buFont typeface="DFKai-SB"/>
              <a:buNone/>
            </a:pPr>
            <a:r>
              <a:rPr lang="zh-TW" sz="3200" b="1" i="0" u="sng" strike="noStrike" cap="none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髮型建議</a:t>
            </a:r>
            <a:r>
              <a:rPr lang="zh-TW" sz="3200" b="1" i="0" u="none" strike="noStrike" cap="none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: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FKai-SB"/>
              <a:buNone/>
            </a:pPr>
            <a:r>
              <a:rPr lang="zh-TW" sz="2800" b="1" i="0" u="none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1.捲髮 &gt; 直髮   2.眉下瀏海</a:t>
            </a:r>
            <a:endParaRPr sz="2800" b="1" i="0" u="none" strike="noStrike" cap="none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0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29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237" name="Google Shape;1237;p30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238" name="Google Shape;1238;p30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39" name="Google Shape;1239;p30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1" name="Google Shape;1241;p30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3" name="Google Shape;1243;p30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5" name="Google Shape;1245;p30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7" name="Google Shape;1247;p30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9" name="Google Shape;1249;p30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50" name="Google Shape;1250;p30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251" name="Google Shape;1251;p30"/>
          <p:cNvSpPr txBox="1"/>
          <p:nvPr/>
        </p:nvSpPr>
        <p:spPr>
          <a:xfrm>
            <a:off x="912531" y="363960"/>
            <a:ext cx="614172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下庭長</a:t>
            </a:r>
            <a:endParaRPr sz="4800" b="1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髮型建議 : 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1.露出上庭中和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2.捲髮 &gt; 直髮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妝容建議 : 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1.縮短人中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2.收短下巴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52" name="Google Shape;1252;p30"/>
          <p:cNvPicPr preferRelativeResize="0"/>
          <p:nvPr/>
        </p:nvPicPr>
        <p:blipFill rotWithShape="1">
          <a:blip r:embed="rId3">
            <a:alphaModFix/>
          </a:blip>
          <a:srcRect l="57644"/>
          <a:stretch/>
        </p:blipFill>
        <p:spPr>
          <a:xfrm>
            <a:off x="8738349" y="2089100"/>
            <a:ext cx="2541120" cy="337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0"/>
          <p:cNvPicPr preferRelativeResize="0"/>
          <p:nvPr/>
        </p:nvPicPr>
        <p:blipFill rotWithShape="1">
          <a:blip r:embed="rId4">
            <a:alphaModFix/>
          </a:blip>
          <a:srcRect b="26984"/>
          <a:stretch/>
        </p:blipFill>
        <p:spPr>
          <a:xfrm>
            <a:off x="4175760" y="613440"/>
            <a:ext cx="3840480" cy="420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"/>
          <p:cNvSpPr txBox="1">
            <a:spLocks noGrp="1"/>
          </p:cNvSpPr>
          <p:nvPr>
            <p:ph type="title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DFKai-SB"/>
              <a:buNone/>
            </a:pPr>
            <a:r>
              <a:rPr lang="zh-TW" sz="4000" b="0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團隊介紹</a:t>
            </a:r>
            <a:endParaRPr sz="4000" b="0" strike="noStrike"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grpSp>
        <p:nvGrpSpPr>
          <p:cNvPr id="467" name="Google Shape;467;p3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468" name="Google Shape;468;p3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B71B42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69" name="Google Shape;469;p3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1" name="Google Shape;471;p3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 i="0" u="none" strike="noStrike" cap="none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3" name="Google Shape;473;p3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5" name="Google Shape;475;p3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 i="0" u="none" strike="noStrike" cap="none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7" name="Google Shape;477;p3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9" name="Google Shape;479;p3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80" name="Google Shape;480;p3"/>
          <p:cNvGrpSpPr/>
          <p:nvPr/>
        </p:nvGrpSpPr>
        <p:grpSpPr>
          <a:xfrm>
            <a:off x="591837" y="1754903"/>
            <a:ext cx="11288841" cy="2853423"/>
            <a:chOff x="245877" y="107033"/>
            <a:chExt cx="11288841" cy="2853423"/>
          </a:xfrm>
        </p:grpSpPr>
        <p:sp>
          <p:nvSpPr>
            <p:cNvPr id="481" name="Google Shape;481;p3"/>
            <p:cNvSpPr/>
            <p:nvPr/>
          </p:nvSpPr>
          <p:spPr>
            <a:xfrm>
              <a:off x="387415" y="142397"/>
              <a:ext cx="2105025" cy="215538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45877" y="2206071"/>
              <a:ext cx="2397868" cy="754385"/>
            </a:xfrm>
            <a:prstGeom prst="wedgeRectCallout">
              <a:avLst>
                <a:gd name="adj1" fmla="val 20250"/>
                <a:gd name="adj2" fmla="val -60700"/>
              </a:avLst>
            </a:prstGeom>
            <a:solidFill>
              <a:srgbClr val="B71B42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3" name="Google Shape;483;p3"/>
            <p:cNvSpPr txBox="1"/>
            <p:nvPr/>
          </p:nvSpPr>
          <p:spPr>
            <a:xfrm>
              <a:off x="245877" y="2206071"/>
              <a:ext cx="2397868" cy="754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DFKai-SB"/>
                <a:buNone/>
              </a:pPr>
              <a:r>
                <a:rPr lang="zh-TW" sz="3200" b="0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魏廷諭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347560" y="127327"/>
              <a:ext cx="2143943" cy="215538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3209534" y="2206071"/>
              <a:ext cx="2397868" cy="754385"/>
            </a:xfrm>
            <a:prstGeom prst="wedgeRectCallout">
              <a:avLst>
                <a:gd name="adj1" fmla="val 20250"/>
                <a:gd name="adj2" fmla="val -60700"/>
              </a:avLst>
            </a:prstGeom>
            <a:solidFill>
              <a:srgbClr val="B71B42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6" name="Google Shape;486;p3"/>
            <p:cNvSpPr txBox="1"/>
            <p:nvPr/>
          </p:nvSpPr>
          <p:spPr>
            <a:xfrm>
              <a:off x="3209534" y="2206071"/>
              <a:ext cx="2397868" cy="754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DFKai-SB"/>
                <a:buNone/>
              </a:pPr>
              <a:r>
                <a:rPr lang="zh-TW" sz="3200" b="0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蘇義斌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6278302" y="107033"/>
              <a:ext cx="2157264" cy="215538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6173192" y="2206071"/>
              <a:ext cx="2397868" cy="754385"/>
            </a:xfrm>
            <a:prstGeom prst="wedgeRectCallout">
              <a:avLst>
                <a:gd name="adj1" fmla="val 20250"/>
                <a:gd name="adj2" fmla="val -60700"/>
              </a:avLst>
            </a:prstGeom>
            <a:solidFill>
              <a:srgbClr val="B71B42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9" name="Google Shape;489;p3"/>
            <p:cNvSpPr txBox="1"/>
            <p:nvPr/>
          </p:nvSpPr>
          <p:spPr>
            <a:xfrm>
              <a:off x="6173192" y="2206071"/>
              <a:ext cx="2397868" cy="754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DFKai-SB"/>
                <a:buNone/>
              </a:pPr>
              <a:r>
                <a:rPr lang="zh-TW" sz="3200" b="0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鍾凱賀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9113527" y="142397"/>
              <a:ext cx="2421191" cy="215538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9136850" y="2206071"/>
              <a:ext cx="2397868" cy="754385"/>
            </a:xfrm>
            <a:prstGeom prst="wedgeRectCallout">
              <a:avLst>
                <a:gd name="adj1" fmla="val 20250"/>
                <a:gd name="adj2" fmla="val -60700"/>
              </a:avLst>
            </a:prstGeom>
            <a:solidFill>
              <a:srgbClr val="B71B42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2" name="Google Shape;492;p3"/>
            <p:cNvSpPr txBox="1"/>
            <p:nvPr/>
          </p:nvSpPr>
          <p:spPr>
            <a:xfrm>
              <a:off x="9136850" y="2206071"/>
              <a:ext cx="2397868" cy="754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DFKai-SB"/>
                <a:buNone/>
              </a:pPr>
              <a:r>
                <a:rPr lang="zh-TW" sz="3200" b="0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阮郁晴</a:t>
              </a:r>
              <a:endParaRPr sz="3200" b="0" i="0" u="none" strike="noStrike" cap="none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</p:grpSp>
      <p:sp>
        <p:nvSpPr>
          <p:cNvPr id="493" name="Google Shape;493;p3"/>
          <p:cNvSpPr/>
          <p:nvPr/>
        </p:nvSpPr>
        <p:spPr>
          <a:xfrm>
            <a:off x="345960" y="3733710"/>
            <a:ext cx="781560" cy="353160"/>
          </a:xfrm>
          <a:prstGeom prst="roundRect">
            <a:avLst>
              <a:gd name="adj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組長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494" name="Google Shape;494;p3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fld id="{00000000-1234-1234-1234-123412341234}" type="slidenum">
              <a:rPr lang="en-US" altLang="zh-TW" sz="24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</a:t>
            </a:fld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495" name="Google Shape;495;p3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496" name="Google Shape;496;p3"/>
          <p:cNvSpPr txBox="1"/>
          <p:nvPr/>
        </p:nvSpPr>
        <p:spPr>
          <a:xfrm>
            <a:off x="9496206" y="4710322"/>
            <a:ext cx="2414127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前端網頁製作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資料收集整理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使用者UI設計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  <p:sp>
        <p:nvSpPr>
          <p:cNvPr id="497" name="Google Shape;497;p3"/>
          <p:cNvSpPr txBox="1"/>
          <p:nvPr/>
        </p:nvSpPr>
        <p:spPr>
          <a:xfrm>
            <a:off x="6495831" y="4698547"/>
            <a:ext cx="2414127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比例標準建構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拍照功能設計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altLang="en-US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評分標準計算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  <p:sp>
        <p:nvSpPr>
          <p:cNvPr id="498" name="Google Shape;498;p3"/>
          <p:cNvSpPr txBox="1"/>
          <p:nvPr/>
        </p:nvSpPr>
        <p:spPr>
          <a:xfrm>
            <a:off x="3516625" y="4698547"/>
            <a:ext cx="2497734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主程式功能</a:t>
            </a:r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資料庫建立</a:t>
            </a:r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影像功能製作</a:t>
            </a:r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  <p:sp>
        <p:nvSpPr>
          <p:cNvPr id="499" name="Google Shape;499;p3"/>
          <p:cNvSpPr txBox="1"/>
          <p:nvPr/>
        </p:nvSpPr>
        <p:spPr>
          <a:xfrm>
            <a:off x="599856" y="4698547"/>
            <a:ext cx="2414127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前後端整併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後端架構設計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整體架構優化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31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30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259" name="Google Shape;1259;p31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260" name="Google Shape;1260;p31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1" name="Google Shape;1261;p31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3" name="Google Shape;1263;p31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5" name="Google Shape;1265;p31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7" name="Google Shape;1267;p31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9" name="Google Shape;1269;p31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71" name="Google Shape;1271;p31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72" name="Google Shape;1272;p31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1273" name="Google Shape;127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800" y="1435320"/>
            <a:ext cx="6947280" cy="390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1"/>
          <p:cNvSpPr txBox="1"/>
          <p:nvPr/>
        </p:nvSpPr>
        <p:spPr>
          <a:xfrm>
            <a:off x="678180" y="367800"/>
            <a:ext cx="6141720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雙眼間距寬</a:t>
            </a:r>
            <a:endParaRPr sz="4800" b="1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u="sng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妝容建議</a:t>
            </a:r>
            <a:r>
              <a:rPr lang="zh-TW" sz="3200" b="1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: 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1.加深眼窩至鼻樑修容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2.眼線開眼頭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3.眼影提亮位置後移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4.延伸眉毛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5.畫上下睫毛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33"/>
          <p:cNvSpPr/>
          <p:nvPr/>
        </p:nvSpPr>
        <p:spPr>
          <a:xfrm>
            <a:off x="390960" y="233640"/>
            <a:ext cx="3983040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視覺化呈現</a:t>
            </a:r>
            <a:endParaRPr sz="32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01" name="Google Shape;1301;p33"/>
          <p:cNvSpPr/>
          <p:nvPr/>
        </p:nvSpPr>
        <p:spPr>
          <a:xfrm>
            <a:off x="8139960" y="4106520"/>
            <a:ext cx="3222720" cy="1393920"/>
          </a:xfrm>
          <a:prstGeom prst="wedgeEllipseCallout">
            <a:avLst>
              <a:gd name="adj1" fmla="val -27669"/>
              <a:gd name="adj2" fmla="val 80629"/>
            </a:avLst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最終網頁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視覺化呈現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02" name="Google Shape;1302;p33"/>
          <p:cNvSpPr/>
          <p:nvPr/>
        </p:nvSpPr>
        <p:spPr>
          <a:xfrm>
            <a:off x="2646719" y="2295000"/>
            <a:ext cx="6766701" cy="119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直接開頁面展示</a:t>
            </a:r>
            <a:endParaRPr sz="7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03" name="Google Shape;1303;p33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31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305" name="Google Shape;1305;p33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306" name="Google Shape;1306;p33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7" name="Google Shape;1307;p33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9" name="Google Shape;1309;p33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1" name="Google Shape;1311;p33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3" name="Google Shape;1313;p33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5" name="Google Shape;1315;p33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7" name="Google Shape;1317;p33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18" name="Google Shape;1318;p33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主講:凱賀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4"/>
          <p:cNvSpPr txBox="1">
            <a:spLocks noGrp="1"/>
          </p:cNvSpPr>
          <p:nvPr>
            <p:ph type="title" idx="4294967295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FKai-SB"/>
              <a:buNone/>
            </a:pPr>
            <a:r>
              <a:rPr lang="zh-TW" sz="4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未來展望</a:t>
            </a:r>
            <a:endParaRPr sz="40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24" name="Google Shape;1324;p34"/>
          <p:cNvSpPr txBox="1">
            <a:spLocks noGrp="1"/>
          </p:cNvSpPr>
          <p:nvPr>
            <p:ph type="body" idx="4294967295"/>
          </p:nvPr>
        </p:nvSpPr>
        <p:spPr>
          <a:xfrm>
            <a:off x="1542420" y="2153160"/>
            <a:ext cx="9419400" cy="371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 fontScale="94000"/>
          </a:bodyPr>
          <a:lstStyle/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期望能計算更多元的美學比例數據供人參考​。</a:t>
            </a:r>
            <a:endParaRPr lang="en-US" altLang="zh-TW" sz="3200" b="0" i="0" u="none" strike="noStrike" cap="non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endParaRPr sz="32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2.</a:t>
            </a:r>
            <a:r>
              <a:rPr lang="en-US" alt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當收集足夠之人臉數據資料，未來將結合深度學習</a:t>
            </a:r>
            <a:endParaRPr lang="en-US" altLang="zh-TW" sz="3200" b="0" i="0" u="none" strike="noStrike" cap="non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 </a:t>
            </a:r>
            <a:r>
              <a:rPr 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建立AI模型，可針對不同臉型、五官等形狀，進行</a:t>
            </a:r>
            <a:endParaRPr lang="en-US" altLang="zh-TW" sz="3200" b="0" i="0" u="none" strike="noStrike" cap="non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 </a:t>
            </a:r>
            <a:r>
              <a:rPr 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做更詳細的分類。</a:t>
            </a:r>
            <a:endParaRPr sz="32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25" name="Google Shape;1325;p34"/>
          <p:cNvSpPr txBox="1">
            <a:spLocks noGrp="1"/>
          </p:cNvSpPr>
          <p:nvPr>
            <p:ph type="sldNum" idx="12"/>
          </p:nvPr>
        </p:nvSpPr>
        <p:spPr>
          <a:xfrm>
            <a:off x="11381040" y="617220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32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326" name="Google Shape;1326;p34"/>
          <p:cNvGrpSpPr/>
          <p:nvPr/>
        </p:nvGrpSpPr>
        <p:grpSpPr>
          <a:xfrm>
            <a:off x="395748" y="6172200"/>
            <a:ext cx="11347851" cy="628649"/>
            <a:chOff x="4788" y="0"/>
            <a:chExt cx="11347851" cy="628649"/>
          </a:xfrm>
        </p:grpSpPr>
        <p:sp>
          <p:nvSpPr>
            <p:cNvPr id="1327" name="Google Shape;1327;p34"/>
            <p:cNvSpPr/>
            <p:nvPr/>
          </p:nvSpPr>
          <p:spPr>
            <a:xfrm>
              <a:off x="4788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28" name="Google Shape;1328;p34"/>
            <p:cNvSpPr txBox="1"/>
            <p:nvPr/>
          </p:nvSpPr>
          <p:spPr>
            <a:xfrm>
              <a:off x="319113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1863957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0" name="Google Shape;1330;p34"/>
            <p:cNvSpPr txBox="1"/>
            <p:nvPr/>
          </p:nvSpPr>
          <p:spPr>
            <a:xfrm>
              <a:off x="2178282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3723126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2" name="Google Shape;1332;p34"/>
            <p:cNvSpPr txBox="1"/>
            <p:nvPr/>
          </p:nvSpPr>
          <p:spPr>
            <a:xfrm>
              <a:off x="4037451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5582295" y="0"/>
              <a:ext cx="2052006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4" name="Google Shape;1334;p34"/>
            <p:cNvSpPr txBox="1"/>
            <p:nvPr/>
          </p:nvSpPr>
          <p:spPr>
            <a:xfrm>
              <a:off x="5896620" y="0"/>
              <a:ext cx="1423357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7427727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6" name="Google Shape;1336;p34"/>
            <p:cNvSpPr txBox="1"/>
            <p:nvPr/>
          </p:nvSpPr>
          <p:spPr>
            <a:xfrm>
              <a:off x="7742052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286896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8" name="Google Shape;1338;p34"/>
            <p:cNvSpPr txBox="1"/>
            <p:nvPr/>
          </p:nvSpPr>
          <p:spPr>
            <a:xfrm>
              <a:off x="9601221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" name="Google Shape;460;p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4"/>
          <p:cNvSpPr txBox="1">
            <a:spLocks noGrp="1"/>
          </p:cNvSpPr>
          <p:nvPr>
            <p:ph type="title" idx="4294967295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FKai-SB"/>
              <a:buNone/>
            </a:pPr>
            <a:r>
              <a:rPr lang="zh-TW" sz="4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未來展望</a:t>
            </a:r>
            <a:endParaRPr sz="40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24" name="Google Shape;1324;p34"/>
          <p:cNvSpPr txBox="1">
            <a:spLocks noGrp="1"/>
          </p:cNvSpPr>
          <p:nvPr>
            <p:ph type="body" idx="4294967295"/>
          </p:nvPr>
        </p:nvSpPr>
        <p:spPr>
          <a:xfrm>
            <a:off x="1542600" y="2023920"/>
            <a:ext cx="9419400" cy="371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3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. 結合AR特效技術，將實際畫上適合髮型及妝容，</a:t>
            </a:r>
            <a:endParaRPr lang="en-US" altLang="zh-TW" sz="3000" b="0" i="0" u="none" strike="noStrike" cap="non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 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提供使用者更直觀的視覺體驗。</a:t>
            </a:r>
            <a:endParaRPr lang="en-US" altLang="zh-TW" sz="3000" b="0" i="0" u="none" strike="noStrike" cap="non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sz="30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4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.</a:t>
            </a:r>
            <a:r>
              <a:rPr lang="en-US" alt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針對票房賣座的電影，將參與演出的演員進行臉</a:t>
            </a:r>
            <a:endParaRPr lang="en-US" altLang="zh-TW" sz="3000" b="0" i="0" u="none" strike="noStrike" cap="non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 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部分析，分類出何種臉型演出的電影類型較大眾</a:t>
            </a:r>
            <a:endParaRPr lang="en-US" altLang="zh-TW" sz="3000" b="0" i="0" u="none" strike="noStrike" cap="non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 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能接受。</a:t>
            </a:r>
            <a:endParaRPr sz="30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25" name="Google Shape;1325;p34"/>
          <p:cNvSpPr txBox="1">
            <a:spLocks noGrp="1"/>
          </p:cNvSpPr>
          <p:nvPr>
            <p:ph type="sldNum" idx="4294967295"/>
          </p:nvPr>
        </p:nvSpPr>
        <p:spPr>
          <a:xfrm>
            <a:off x="11381040" y="617220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33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326" name="Google Shape;1326;p34"/>
          <p:cNvGrpSpPr/>
          <p:nvPr/>
        </p:nvGrpSpPr>
        <p:grpSpPr>
          <a:xfrm>
            <a:off x="395748" y="6172200"/>
            <a:ext cx="11347851" cy="628649"/>
            <a:chOff x="4788" y="0"/>
            <a:chExt cx="11347851" cy="628649"/>
          </a:xfrm>
        </p:grpSpPr>
        <p:sp>
          <p:nvSpPr>
            <p:cNvPr id="1327" name="Google Shape;1327;p34"/>
            <p:cNvSpPr/>
            <p:nvPr/>
          </p:nvSpPr>
          <p:spPr>
            <a:xfrm>
              <a:off x="4788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28" name="Google Shape;1328;p34"/>
            <p:cNvSpPr txBox="1"/>
            <p:nvPr/>
          </p:nvSpPr>
          <p:spPr>
            <a:xfrm>
              <a:off x="319113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1863957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0" name="Google Shape;1330;p34"/>
            <p:cNvSpPr txBox="1"/>
            <p:nvPr/>
          </p:nvSpPr>
          <p:spPr>
            <a:xfrm>
              <a:off x="2178282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3723126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2" name="Google Shape;1332;p34"/>
            <p:cNvSpPr txBox="1"/>
            <p:nvPr/>
          </p:nvSpPr>
          <p:spPr>
            <a:xfrm>
              <a:off x="4037451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5582295" y="0"/>
              <a:ext cx="2052006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4" name="Google Shape;1334;p34"/>
            <p:cNvSpPr txBox="1"/>
            <p:nvPr/>
          </p:nvSpPr>
          <p:spPr>
            <a:xfrm>
              <a:off x="5896620" y="0"/>
              <a:ext cx="1423357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7427727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6" name="Google Shape;1336;p34"/>
            <p:cNvSpPr txBox="1"/>
            <p:nvPr/>
          </p:nvSpPr>
          <p:spPr>
            <a:xfrm>
              <a:off x="7742052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286896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8" name="Google Shape;1338;p34"/>
            <p:cNvSpPr txBox="1"/>
            <p:nvPr/>
          </p:nvSpPr>
          <p:spPr>
            <a:xfrm>
              <a:off x="9601221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" name="Google Shape;460;p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3979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5"/>
          <p:cNvSpPr txBox="1">
            <a:spLocks noGrp="1"/>
          </p:cNvSpPr>
          <p:nvPr>
            <p:ph type="title" idx="4294967295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FKai-SB"/>
              <a:buNone/>
            </a:pPr>
            <a:r>
              <a:rPr lang="zh-TW" sz="3200" b="0" i="0" u="none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參考資料</a:t>
            </a:r>
            <a:endParaRPr sz="32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45" name="Google Shape;1345;p35"/>
          <p:cNvSpPr txBox="1">
            <a:spLocks noGrp="1"/>
          </p:cNvSpPr>
          <p:nvPr>
            <p:ph type="body" idx="4294967295"/>
          </p:nvPr>
        </p:nvSpPr>
        <p:spPr>
          <a:xfrm>
            <a:off x="1451520" y="2015640"/>
            <a:ext cx="9601200" cy="344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71E42"/>
              </a:buClr>
              <a:buSzPts val="1800"/>
              <a:buFont typeface="Arial"/>
              <a:buChar char="•"/>
            </a:pPr>
            <a:r>
              <a:rPr lang="zh-TW" sz="1800" b="0" i="0" u="sng" strike="noStrike" cap="none" dirty="0">
                <a:solidFill>
                  <a:srgbClr val="FA2B5C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https://google.github.io/mediapipe/solutions/face_mesh.html</a:t>
            </a:r>
            <a:endParaRPr sz="18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B71E42"/>
              </a:buClr>
              <a:buSzPts val="1800"/>
              <a:buFont typeface="Arial"/>
              <a:buChar char="•"/>
            </a:pPr>
            <a:r>
              <a:rPr lang="zh-TW" sz="1800" b="0" i="0" u="sng" strike="noStrike" cap="none" dirty="0">
                <a:solidFill>
                  <a:srgbClr val="FA2B5C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  <a:hlinkClick r:id="rId4"/>
              </a:rPr>
              <a:t>https://www.kismetceyiz.com/2017/04/03/facial-landmarks-dlib-opencv-python/</a:t>
            </a:r>
            <a:endParaRPr sz="18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B71E42"/>
              </a:buClr>
              <a:buSzPts val="1800"/>
              <a:buFont typeface="Arial"/>
              <a:buChar char="•"/>
            </a:pPr>
            <a:r>
              <a:rPr lang="zh-TW" sz="1800" b="0" i="0" u="sng" strike="noStrike" cap="none" dirty="0">
                <a:solidFill>
                  <a:srgbClr val="FA2B5C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  <a:hlinkClick r:id="rId3"/>
              </a:rPr>
              <a:t>https://www.popdaily.com.tw/beauty/989866</a:t>
            </a:r>
            <a:endParaRPr lang="en-US" altLang="zh-TW" sz="1800" b="0" i="0" u="sng" strike="noStrike" cap="none" dirty="0">
              <a:solidFill>
                <a:srgbClr val="FA2B5C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228600" lvl="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SzPts val="1800"/>
            </a:pPr>
            <a:r>
              <a:rPr lang="en-US" sz="1800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https://www.popdaily.com.tw/beauty/653166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SzPts val="1800"/>
            </a:pPr>
            <a:r>
              <a:rPr lang="en-US" sz="1800" dirty="0"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https://kknews.cc/zh-tw/fashion/mpl6xvg.html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SzPts val="1800"/>
            </a:pPr>
            <a:r>
              <a:rPr lang="en-US" sz="1800" dirty="0">
                <a:latin typeface="標楷體" panose="03000509000000000000" pitchFamily="65" charset="-120"/>
                <a:ea typeface="標楷體" panose="03000509000000000000" pitchFamily="65" charset="-120"/>
                <a:hlinkClick r:id="rId7"/>
              </a:rPr>
              <a:t>https://kknews.cc/zh-tw/fashion/3942oqy.html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SzPts val="1800"/>
            </a:pPr>
            <a:r>
              <a:rPr lang="en-US" sz="1800" dirty="0">
                <a:latin typeface="標楷體" panose="03000509000000000000" pitchFamily="65" charset="-120"/>
                <a:ea typeface="標楷體" panose="03000509000000000000" pitchFamily="65" charset="-120"/>
                <a:hlinkClick r:id="rId8"/>
              </a:rPr>
              <a:t>https://kknews.cc/zh-tw/news/l9rnmkb.html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SzPts val="1800"/>
            </a:pPr>
            <a:endParaRPr sz="18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46" name="Google Shape;1346;p35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34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6"/>
          <p:cNvSpPr txBox="1">
            <a:spLocks noGrp="1"/>
          </p:cNvSpPr>
          <p:nvPr>
            <p:ph type="title" idx="4294967295"/>
          </p:nvPr>
        </p:nvSpPr>
        <p:spPr>
          <a:xfrm>
            <a:off x="1454400" y="1756080"/>
            <a:ext cx="8641080" cy="188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 Rounded"/>
              <a:buNone/>
            </a:pPr>
            <a:r>
              <a:rPr lang="zh-TW" sz="9600" b="1" i="0" u="none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Rounded"/>
                <a:sym typeface="Arial Rounded"/>
              </a:rPr>
              <a:t>Q A</a:t>
            </a:r>
            <a:endParaRPr sz="96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52" name="Google Shape;1352;p36"/>
          <p:cNvSpPr txBox="1">
            <a:spLocks noGrp="1"/>
          </p:cNvSpPr>
          <p:nvPr>
            <p:ph type="body" idx="4294967295"/>
          </p:nvPr>
        </p:nvSpPr>
        <p:spPr>
          <a:xfrm>
            <a:off x="1454400" y="3806280"/>
            <a:ext cx="8628120" cy="14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45000" anchor="t" anchorCtr="0">
            <a:normAutofit/>
          </a:bodyPr>
          <a:lstStyle/>
          <a:p>
            <a:pPr marL="2286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zh-TW" sz="3600" b="0" i="0" u="none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謝謝大家</a:t>
            </a:r>
            <a:endParaRPr sz="36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53" name="Google Shape;1353;p36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35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"/>
          <p:cNvSpPr txBox="1">
            <a:spLocks noGrp="1"/>
          </p:cNvSpPr>
          <p:nvPr>
            <p:ph type="title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DFKai-SB"/>
              <a:buNone/>
            </a:pPr>
            <a:r>
              <a:rPr lang="zh-TW" sz="4000" b="0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動機與目的</a:t>
            </a:r>
            <a:endParaRPr sz="4000" b="0" strike="noStrike"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26" name="Google Shape;526;p4"/>
          <p:cNvSpPr/>
          <p:nvPr/>
        </p:nvSpPr>
        <p:spPr>
          <a:xfrm>
            <a:off x="1592280" y="2256327"/>
            <a:ext cx="6118230" cy="326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現今的社會是一個看臉的時代</a:t>
            </a: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但我們有沒有個較客觀的標準去衡量呢？</a:t>
            </a: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透過美學標準面相</a:t>
            </a: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黃金比例及三庭五眼等依據判斷</a:t>
            </a: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透過AI技術提供相對應的建議方案</a:t>
            </a: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27" name="Google Shape;527;p4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fld id="{00000000-1234-1234-1234-123412341234}" type="slidenum">
              <a:rPr lang="en-US" altLang="zh-TW" sz="24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4</a:t>
            </a:fld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528" name="Google Shape;528;p4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529" name="Google Shape;529;p4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0" name="Google Shape;530;p4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2" name="Google Shape;532;p4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 i="0" u="none" strike="noStrike" cap="none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4" name="Google Shape;534;p4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6" name="Google Shape;536;p4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 i="0" u="none" strike="noStrike" cap="none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8" name="Google Shape;538;p4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40" name="Google Shape;540;p4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41" name="Google Shape;541;p4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542" name="Google Shape;542;p4"/>
          <p:cNvPicPr preferRelativeResize="0"/>
          <p:nvPr/>
        </p:nvPicPr>
        <p:blipFill rotWithShape="1">
          <a:blip r:embed="rId3">
            <a:alphaModFix/>
          </a:blip>
          <a:srcRect l="20789"/>
          <a:stretch/>
        </p:blipFill>
        <p:spPr>
          <a:xfrm>
            <a:off x="7817177" y="3133864"/>
            <a:ext cx="2994171" cy="252144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"/>
          <p:cNvSpPr txBox="1"/>
          <p:nvPr/>
        </p:nvSpPr>
        <p:spPr>
          <a:xfrm>
            <a:off x="9591549" y="5332639"/>
            <a:ext cx="1210588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有村架純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"/>
          <p:cNvSpPr txBox="1">
            <a:spLocks noGrp="1"/>
          </p:cNvSpPr>
          <p:nvPr>
            <p:ph type="title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DFKai-SB"/>
              <a:buNone/>
            </a:pPr>
            <a:r>
              <a:rPr lang="zh-TW" sz="4000" b="0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專題簡介</a:t>
            </a:r>
            <a:endParaRPr sz="4000" b="0" strike="noStrike"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05" name="Google Shape;505;p5"/>
          <p:cNvSpPr/>
          <p:nvPr/>
        </p:nvSpPr>
        <p:spPr>
          <a:xfrm>
            <a:off x="1483560" y="2149710"/>
            <a:ext cx="8596440" cy="296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使用</a:t>
            </a:r>
            <a:r>
              <a:rPr lang="zh-TW" sz="3200" b="0" strike="noStrike" dirty="0">
                <a:solidFill>
                  <a:srgbClr val="000000"/>
                </a:solidFill>
                <a:latin typeface="+mn-lt"/>
                <a:ea typeface="標楷體" panose="03000509000000000000" pitchFamily="65" charset="-120"/>
                <a:sym typeface="Arial"/>
              </a:rPr>
              <a:t>Google Mediapipe Face Mesh</a:t>
            </a:r>
            <a:endParaRPr sz="3200" b="0" strike="noStrike" dirty="0">
              <a:solidFill>
                <a:schemeClr val="dk1"/>
              </a:solidFill>
              <a:latin typeface="+mn-lt"/>
              <a:ea typeface="標楷體" panose="03000509000000000000" pitchFamily="65" charset="-120"/>
              <a:sym typeface="Arial"/>
            </a:endParaRPr>
          </a:p>
          <a:p>
            <a:pPr marL="343080" marR="0" lvl="0" indent="-139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使用者可直接透過前端網頁進行拍照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139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利用</a:t>
            </a:r>
            <a:r>
              <a:rPr lang="zh-TW" sz="3200" b="0" strike="noStrike" dirty="0">
                <a:solidFill>
                  <a:srgbClr val="000000"/>
                </a:solidFill>
                <a:latin typeface="+mn-lt"/>
                <a:ea typeface="標楷體" panose="03000509000000000000" pitchFamily="65" charset="-120"/>
                <a:sym typeface="Arial"/>
              </a:rPr>
              <a:t>Mediapipe</a:t>
            </a: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畫座標代號再加以畫線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06" name="Google Shape;506;p5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fld id="{00000000-1234-1234-1234-123412341234}" type="slidenum">
              <a:rPr lang="en-US" altLang="zh-TW" sz="24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5</a:t>
            </a:fld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507" name="Google Shape;507;p5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508" name="Google Shape;508;p5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09" name="Google Shape;509;p5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1" name="Google Shape;511;p5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3" name="Google Shape;513;p5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5" name="Google Shape;515;p5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7" name="Google Shape;517;p5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9" name="Google Shape;519;p5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20" name="Google Shape;520;p5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"/>
          <p:cNvSpPr txBox="1">
            <a:spLocks noGrp="1"/>
          </p:cNvSpPr>
          <p:nvPr>
            <p:ph type="title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DFKai-SB"/>
              <a:buNone/>
            </a:pPr>
            <a:r>
              <a:rPr lang="zh-TW" sz="4000" b="0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專題簡介</a:t>
            </a:r>
            <a:endParaRPr sz="4000" b="0" strike="noStrike"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49" name="Google Shape;549;p6"/>
          <p:cNvSpPr/>
          <p:nvPr/>
        </p:nvSpPr>
        <p:spPr>
          <a:xfrm>
            <a:off x="1483560" y="2051190"/>
            <a:ext cx="8596440" cy="353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依據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臉部</a:t>
            </a: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三庭五眼等</a:t>
            </a:r>
            <a:r>
              <a:rPr lang="zh-TW" altLang="en-US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比例角度的</a:t>
            </a: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美學面相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82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計算出相對應長度或比例數據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82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依據比例數據從</a:t>
            </a:r>
            <a:r>
              <a:rPr lang="zh-TW" sz="3200" b="0" strike="noStrike" dirty="0">
                <a:solidFill>
                  <a:srgbClr val="000000"/>
                </a:solidFill>
                <a:latin typeface="+mn-lt"/>
                <a:ea typeface="標楷體" panose="03000509000000000000" pitchFamily="65" charset="-120"/>
                <a:sym typeface="Arial"/>
              </a:rPr>
              <a:t>MySQL</a:t>
            </a: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資料庫評價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82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依照數據去推薦適合使用者的髮型及妝容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50" name="Google Shape;550;p6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fld id="{00000000-1234-1234-1234-123412341234}" type="slidenum">
              <a:rPr lang="en-US" altLang="zh-TW" sz="24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6</a:t>
            </a:fld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551" name="Google Shape;551;p6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552" name="Google Shape;552;p6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3" name="Google Shape;553;p6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5" name="Google Shape;555;p6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7" name="Google Shape;557;p6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9" name="Google Shape;559;p6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61" name="Google Shape;561;p6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63" name="Google Shape;563;p6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64" name="Google Shape;564;p6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2" t="13817" r="16921" b="42775"/>
          <a:stretch/>
        </p:blipFill>
        <p:spPr>
          <a:xfrm>
            <a:off x="1127403" y="189981"/>
            <a:ext cx="9185945" cy="4700801"/>
          </a:xfrm>
          <a:prstGeom prst="rect">
            <a:avLst/>
          </a:prstGeom>
        </p:spPr>
      </p:pic>
      <p:sp>
        <p:nvSpPr>
          <p:cNvPr id="569" name="Google Shape;569;p7"/>
          <p:cNvSpPr txBox="1">
            <a:spLocks noGrp="1"/>
          </p:cNvSpPr>
          <p:nvPr>
            <p:ph type="sldNum" idx="12"/>
          </p:nvPr>
        </p:nvSpPr>
        <p:spPr>
          <a:xfrm>
            <a:off x="11354760" y="620352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7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570" name="Google Shape;570;p7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571" name="Google Shape;571;p7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2" name="Google Shape;572;p7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4" name="Google Shape;574;p7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6" name="Google Shape;576;p7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8" name="Google Shape;578;p7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80" name="Google Shape;580;p7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82" name="Google Shape;582;p7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83" name="Google Shape;583;p7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84" name="Google Shape;584;p7"/>
          <p:cNvSpPr/>
          <p:nvPr/>
        </p:nvSpPr>
        <p:spPr>
          <a:xfrm>
            <a:off x="1731381" y="501776"/>
            <a:ext cx="2214360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專題流程圖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489055" y="1403072"/>
            <a:ext cx="24961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Database</a:t>
            </a:r>
            <a:r>
              <a:rPr lang="en-US" altLang="zh-TW" sz="2400" dirty="0">
                <a:solidFill>
                  <a:schemeClr val="bg1"/>
                </a:solidFill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Server</a:t>
            </a:r>
            <a:endParaRPr lang="zh-TW" altLang="en-US" sz="2400" dirty="0">
              <a:solidFill>
                <a:schemeClr val="tx1"/>
              </a:solidFill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4" name="雲朵形 3"/>
          <p:cNvSpPr/>
          <p:nvPr/>
        </p:nvSpPr>
        <p:spPr>
          <a:xfrm>
            <a:off x="4553784" y="2013057"/>
            <a:ext cx="2259337" cy="110973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3705" y="2261426"/>
            <a:ext cx="181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Web Server</a:t>
            </a:r>
            <a:endParaRPr lang="zh-TW" altLang="en-US" sz="2400" dirty="0">
              <a:solidFill>
                <a:schemeClr val="tx1"/>
              </a:solidFill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85458" y="5081865"/>
            <a:ext cx="146706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資料視覺化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401369" y="4961028"/>
            <a:ext cx="1210588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成績計算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評價回饋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妝容建議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813121" y="5039102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會員系統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964007" y="4975425"/>
            <a:ext cx="1210588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臉部偵測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拍照應用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實時臉譜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13"/>
          <p:cNvGrpSpPr/>
          <p:nvPr/>
        </p:nvGrpSpPr>
        <p:grpSpPr>
          <a:xfrm>
            <a:off x="454320" y="1171080"/>
            <a:ext cx="2014920" cy="1529280"/>
            <a:chOff x="454320" y="1171080"/>
            <a:chExt cx="2014920" cy="1529280"/>
          </a:xfrm>
        </p:grpSpPr>
        <p:sp>
          <p:nvSpPr>
            <p:cNvPr id="795" name="Google Shape;795;p13"/>
            <p:cNvSpPr/>
            <p:nvPr/>
          </p:nvSpPr>
          <p:spPr>
            <a:xfrm>
              <a:off x="473760" y="1171080"/>
              <a:ext cx="1909800" cy="41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 strike="noStrike" dirty="0">
                  <a:solidFill>
                    <a:srgbClr val="B71E42"/>
                  </a:solidFill>
                  <a:latin typeface="Arial Black" panose="020B0A04020102020204" pitchFamily="34" charset="0"/>
                  <a:ea typeface="標楷體" panose="03000509000000000000" pitchFamily="65" charset="-120"/>
                  <a:cs typeface="Arial Black"/>
                  <a:sym typeface="Arial Black"/>
                </a:rPr>
                <a:t>HTML,CSS,JS</a:t>
              </a:r>
              <a:endParaRPr sz="1600" b="1" strike="noStrike" dirty="0">
                <a:solidFill>
                  <a:schemeClr val="dk1"/>
                </a:solidFill>
                <a:latin typeface="Arial Black" panose="020B0A04020102020204" pitchFamily="34" charset="0"/>
                <a:ea typeface="標楷體" panose="03000509000000000000" pitchFamily="65" charset="-120"/>
                <a:sym typeface="Arial"/>
              </a:endParaRPr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454320" y="1595160"/>
              <a:ext cx="2014920" cy="11052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 strike="noStrike">
                  <a:solidFill>
                    <a:srgbClr val="B71E4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建立前端頁面，提供使用者了解，登入並體驗拍照功能，以提供相對應評分建議。</a:t>
              </a:r>
              <a:endParaRPr sz="1600" b="0" strike="noStrik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endParaRPr>
            </a:p>
          </p:txBody>
        </p:sp>
      </p:grpSp>
      <p:sp>
        <p:nvSpPr>
          <p:cNvPr id="797" name="Google Shape;797;p13"/>
          <p:cNvSpPr/>
          <p:nvPr/>
        </p:nvSpPr>
        <p:spPr>
          <a:xfrm rot="10800000">
            <a:off x="2298960" y="1423080"/>
            <a:ext cx="4809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8" name="Google Shape;798;p13"/>
          <p:cNvSpPr/>
          <p:nvPr/>
        </p:nvSpPr>
        <p:spPr>
          <a:xfrm>
            <a:off x="2770200" y="1425600"/>
            <a:ext cx="16920" cy="2243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9" name="Google Shape;799;p13"/>
          <p:cNvSpPr/>
          <p:nvPr/>
        </p:nvSpPr>
        <p:spPr>
          <a:xfrm>
            <a:off x="2181240" y="136800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00" name="Google Shape;800;p13"/>
          <p:cNvSpPr/>
          <p:nvPr/>
        </p:nvSpPr>
        <p:spPr>
          <a:xfrm rot="-931200">
            <a:off x="5914440" y="1070640"/>
            <a:ext cx="1497960" cy="1290240"/>
          </a:xfrm>
          <a:custGeom>
            <a:avLst/>
            <a:gdLst/>
            <a:ahLst/>
            <a:cxnLst/>
            <a:rect l="l" t="t" r="r" b="b"/>
            <a:pathLst>
              <a:path w="3021" h="2603" extrusionOk="0">
                <a:moveTo>
                  <a:pt x="649" y="1"/>
                </a:moveTo>
                <a:lnTo>
                  <a:pt x="2369" y="0"/>
                </a:lnTo>
                <a:lnTo>
                  <a:pt x="3020" y="1301"/>
                </a:lnTo>
                <a:lnTo>
                  <a:pt x="2369" y="2602"/>
                </a:lnTo>
                <a:lnTo>
                  <a:pt x="650" y="2602"/>
                </a:lnTo>
                <a:lnTo>
                  <a:pt x="0" y="1302"/>
                </a:lnTo>
                <a:lnTo>
                  <a:pt x="649" y="1"/>
                </a:lnTo>
              </a:path>
            </a:pathLst>
          </a:custGeom>
          <a:solidFill>
            <a:srgbClr val="1CADE4">
              <a:alpha val="89803"/>
            </a:srgbClr>
          </a:solidFill>
          <a:ln>
            <a:noFill/>
          </a:ln>
        </p:spPr>
      </p:sp>
      <p:grpSp>
        <p:nvGrpSpPr>
          <p:cNvPr id="801" name="Google Shape;801;p13"/>
          <p:cNvGrpSpPr/>
          <p:nvPr/>
        </p:nvGrpSpPr>
        <p:grpSpPr>
          <a:xfrm>
            <a:off x="975064" y="3181535"/>
            <a:ext cx="2060632" cy="2222211"/>
            <a:chOff x="975064" y="3181535"/>
            <a:chExt cx="2060632" cy="2222211"/>
          </a:xfrm>
        </p:grpSpPr>
        <p:sp>
          <p:nvSpPr>
            <p:cNvPr id="802" name="Google Shape;802;p13"/>
            <p:cNvSpPr/>
            <p:nvPr/>
          </p:nvSpPr>
          <p:spPr>
            <a:xfrm rot="6201600">
              <a:off x="1061640" y="3457800"/>
              <a:ext cx="1887480" cy="1669680"/>
            </a:xfrm>
            <a:custGeom>
              <a:avLst/>
              <a:gdLst/>
              <a:ahLst/>
              <a:cxnLst/>
              <a:rect l="l" t="t" r="r" b="b"/>
              <a:pathLst>
                <a:path w="5110" h="4521" extrusionOk="0">
                  <a:moveTo>
                    <a:pt x="1130" y="0"/>
                  </a:moveTo>
                  <a:lnTo>
                    <a:pt x="3978" y="0"/>
                  </a:lnTo>
                  <a:lnTo>
                    <a:pt x="5109" y="2260"/>
                  </a:lnTo>
                  <a:lnTo>
                    <a:pt x="3978" y="4520"/>
                  </a:lnTo>
                  <a:lnTo>
                    <a:pt x="1130" y="4520"/>
                  </a:lnTo>
                  <a:lnTo>
                    <a:pt x="0" y="2260"/>
                  </a:lnTo>
                  <a:lnTo>
                    <a:pt x="1130" y="0"/>
                  </a:lnTo>
                </a:path>
              </a:pathLst>
            </a:custGeom>
            <a:solidFill>
              <a:srgbClr val="1CADE4"/>
            </a:solidFill>
            <a:ln>
              <a:noFill/>
            </a:ln>
          </p:spPr>
        </p:sp>
        <p:pic>
          <p:nvPicPr>
            <p:cNvPr id="803" name="Google Shape;803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6800">
              <a:off x="1221840" y="3835440"/>
              <a:ext cx="1564560" cy="91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4" name="Google Shape;804;p13"/>
          <p:cNvGrpSpPr/>
          <p:nvPr/>
        </p:nvGrpSpPr>
        <p:grpSpPr>
          <a:xfrm>
            <a:off x="3202936" y="2869190"/>
            <a:ext cx="2374889" cy="2534780"/>
            <a:chOff x="3202936" y="2869190"/>
            <a:chExt cx="2374889" cy="2534780"/>
          </a:xfrm>
        </p:grpSpPr>
        <p:sp>
          <p:nvSpPr>
            <p:cNvPr id="805" name="Google Shape;805;p13"/>
            <p:cNvSpPr/>
            <p:nvPr/>
          </p:nvSpPr>
          <p:spPr>
            <a:xfrm rot="6802200">
              <a:off x="3380040" y="3279600"/>
              <a:ext cx="2020680" cy="1713960"/>
            </a:xfrm>
            <a:custGeom>
              <a:avLst/>
              <a:gdLst/>
              <a:ahLst/>
              <a:cxnLst/>
              <a:rect l="l" t="t" r="r" b="b"/>
              <a:pathLst>
                <a:path w="5468" h="4642" extrusionOk="0">
                  <a:moveTo>
                    <a:pt x="1160" y="0"/>
                  </a:moveTo>
                  <a:lnTo>
                    <a:pt x="4307" y="0"/>
                  </a:lnTo>
                  <a:lnTo>
                    <a:pt x="5467" y="2320"/>
                  </a:lnTo>
                  <a:lnTo>
                    <a:pt x="4307" y="4641"/>
                  </a:lnTo>
                  <a:lnTo>
                    <a:pt x="1160" y="4641"/>
                  </a:lnTo>
                  <a:lnTo>
                    <a:pt x="0" y="2320"/>
                  </a:lnTo>
                  <a:lnTo>
                    <a:pt x="1160" y="0"/>
                  </a:lnTo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pic>
          <p:nvPicPr>
            <p:cNvPr id="806" name="Google Shape;806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34200">
              <a:off x="3835440" y="3542760"/>
              <a:ext cx="1257120" cy="12571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7" name="Google Shape;807;p13"/>
          <p:cNvGrpSpPr/>
          <p:nvPr/>
        </p:nvGrpSpPr>
        <p:grpSpPr>
          <a:xfrm>
            <a:off x="5594636" y="2550625"/>
            <a:ext cx="1825808" cy="1894631"/>
            <a:chOff x="5594636" y="2550625"/>
            <a:chExt cx="1825808" cy="1894631"/>
          </a:xfrm>
        </p:grpSpPr>
        <p:sp>
          <p:nvSpPr>
            <p:cNvPr id="808" name="Google Shape;808;p13"/>
            <p:cNvSpPr/>
            <p:nvPr/>
          </p:nvSpPr>
          <p:spPr>
            <a:xfrm rot="3541200">
              <a:off x="5779440" y="2870280"/>
              <a:ext cx="1456200" cy="1255320"/>
            </a:xfrm>
            <a:custGeom>
              <a:avLst/>
              <a:gdLst/>
              <a:ahLst/>
              <a:cxnLst/>
              <a:rect l="l" t="t" r="r" b="b"/>
              <a:pathLst>
                <a:path w="3020" h="2604" extrusionOk="0">
                  <a:moveTo>
                    <a:pt x="650" y="0"/>
                  </a:moveTo>
                  <a:lnTo>
                    <a:pt x="2368" y="0"/>
                  </a:lnTo>
                  <a:lnTo>
                    <a:pt x="3019" y="1301"/>
                  </a:lnTo>
                  <a:lnTo>
                    <a:pt x="2368" y="2603"/>
                  </a:lnTo>
                  <a:lnTo>
                    <a:pt x="650" y="2603"/>
                  </a:lnTo>
                  <a:lnTo>
                    <a:pt x="0" y="1301"/>
                  </a:lnTo>
                  <a:lnTo>
                    <a:pt x="65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pic>
          <p:nvPicPr>
            <p:cNvPr id="809" name="Google Shape;809;p13"/>
            <p:cNvPicPr preferRelativeResize="0"/>
            <p:nvPr/>
          </p:nvPicPr>
          <p:blipFill rotWithShape="1">
            <a:blip r:embed="rId5">
              <a:alphaModFix/>
            </a:blip>
            <a:srcRect l="9389" t="24879" r="8912" b="28370"/>
            <a:stretch/>
          </p:blipFill>
          <p:spPr>
            <a:xfrm rot="26400">
              <a:off x="5886360" y="3279600"/>
              <a:ext cx="1207080" cy="361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0" name="Google Shape;810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75800">
            <a:off x="6244200" y="1319040"/>
            <a:ext cx="837000" cy="739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1" name="Google Shape;811;p13"/>
          <p:cNvGrpSpPr/>
          <p:nvPr/>
        </p:nvGrpSpPr>
        <p:grpSpPr>
          <a:xfrm>
            <a:off x="5393122" y="4385728"/>
            <a:ext cx="1647436" cy="1769704"/>
            <a:chOff x="5393122" y="4385728"/>
            <a:chExt cx="1647436" cy="1769704"/>
          </a:xfrm>
        </p:grpSpPr>
        <p:sp>
          <p:nvSpPr>
            <p:cNvPr id="812" name="Google Shape;812;p13"/>
            <p:cNvSpPr/>
            <p:nvPr/>
          </p:nvSpPr>
          <p:spPr>
            <a:xfrm rot="6561600">
              <a:off x="5496840" y="4650480"/>
              <a:ext cx="1440000" cy="1240200"/>
            </a:xfrm>
            <a:custGeom>
              <a:avLst/>
              <a:gdLst/>
              <a:ahLst/>
              <a:cxnLst/>
              <a:rect l="l" t="t" r="r" b="b"/>
              <a:pathLst>
                <a:path w="3021" h="2603" extrusionOk="0">
                  <a:moveTo>
                    <a:pt x="649" y="1"/>
                  </a:moveTo>
                  <a:lnTo>
                    <a:pt x="2369" y="0"/>
                  </a:lnTo>
                  <a:lnTo>
                    <a:pt x="3020" y="1301"/>
                  </a:lnTo>
                  <a:lnTo>
                    <a:pt x="2369" y="2602"/>
                  </a:lnTo>
                  <a:lnTo>
                    <a:pt x="650" y="2602"/>
                  </a:lnTo>
                  <a:lnTo>
                    <a:pt x="0" y="1302"/>
                  </a:lnTo>
                  <a:lnTo>
                    <a:pt x="649" y="1"/>
                  </a:lnTo>
                </a:path>
              </a:pathLst>
            </a:custGeom>
            <a:solidFill>
              <a:srgbClr val="1CADE4">
                <a:alpha val="89803"/>
              </a:srgbClr>
            </a:solidFill>
            <a:ln>
              <a:noFill/>
            </a:ln>
          </p:spPr>
        </p:sp>
        <p:pic>
          <p:nvPicPr>
            <p:cNvPr id="813" name="Google Shape;813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567600">
              <a:off x="5754960" y="4822560"/>
              <a:ext cx="496080" cy="496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567600">
              <a:off x="6226200" y="5262480"/>
              <a:ext cx="434160" cy="4341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5" name="Google Shape;815;p13"/>
          <p:cNvGrpSpPr/>
          <p:nvPr/>
        </p:nvGrpSpPr>
        <p:grpSpPr>
          <a:xfrm>
            <a:off x="9380710" y="1864016"/>
            <a:ext cx="2181220" cy="2201168"/>
            <a:chOff x="9380710" y="1864016"/>
            <a:chExt cx="2181220" cy="2201168"/>
          </a:xfrm>
        </p:grpSpPr>
        <p:sp>
          <p:nvSpPr>
            <p:cNvPr id="816" name="Google Shape;816;p13"/>
            <p:cNvSpPr/>
            <p:nvPr/>
          </p:nvSpPr>
          <p:spPr>
            <a:xfrm rot="7889400">
              <a:off x="9637560" y="2246040"/>
              <a:ext cx="1667520" cy="1437120"/>
            </a:xfrm>
            <a:custGeom>
              <a:avLst/>
              <a:gdLst/>
              <a:ahLst/>
              <a:cxnLst/>
              <a:rect l="l" t="t" r="r" b="b"/>
              <a:pathLst>
                <a:path w="3641" h="3139" extrusionOk="0">
                  <a:moveTo>
                    <a:pt x="784" y="0"/>
                  </a:moveTo>
                  <a:lnTo>
                    <a:pt x="2855" y="0"/>
                  </a:lnTo>
                  <a:lnTo>
                    <a:pt x="3640" y="1569"/>
                  </a:lnTo>
                  <a:lnTo>
                    <a:pt x="2855" y="3138"/>
                  </a:lnTo>
                  <a:lnTo>
                    <a:pt x="784" y="3138"/>
                  </a:lnTo>
                  <a:lnTo>
                    <a:pt x="0" y="1569"/>
                  </a:lnTo>
                  <a:lnTo>
                    <a:pt x="7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pic>
          <p:nvPicPr>
            <p:cNvPr id="817" name="Google Shape;817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894600" y="2551680"/>
              <a:ext cx="1206360" cy="782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8" name="Google Shape;818;p13"/>
          <p:cNvSpPr/>
          <p:nvPr/>
        </p:nvSpPr>
        <p:spPr>
          <a:xfrm>
            <a:off x="3960000" y="1562040"/>
            <a:ext cx="1805760" cy="1217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將前端指令傳送至後端，並將後端結果回傳至前端呈現給使用者。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19" name="Google Shape;819;p13"/>
          <p:cNvSpPr/>
          <p:nvPr/>
        </p:nvSpPr>
        <p:spPr>
          <a:xfrm>
            <a:off x="4077000" y="1182240"/>
            <a:ext cx="1380960" cy="418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 dirty="0">
                <a:solidFill>
                  <a:srgbClr val="B71E42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Arial Black"/>
                <a:sym typeface="Arial Black"/>
              </a:rPr>
              <a:t>Flask</a:t>
            </a:r>
            <a:endParaRPr sz="1600" b="0" strike="noStrike" dirty="0">
              <a:solidFill>
                <a:schemeClr val="dk1"/>
              </a:solidFill>
              <a:latin typeface="Arial Black" panose="020B0A04020102020204" pitchFamily="34" charset="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20" name="Google Shape;820;p13"/>
          <p:cNvSpPr/>
          <p:nvPr/>
        </p:nvSpPr>
        <p:spPr>
          <a:xfrm flipH="1">
            <a:off x="3635640" y="1419480"/>
            <a:ext cx="3207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1" name="Google Shape;821;p13"/>
          <p:cNvSpPr/>
          <p:nvPr/>
        </p:nvSpPr>
        <p:spPr>
          <a:xfrm flipH="1">
            <a:off x="3606120" y="1431720"/>
            <a:ext cx="26640" cy="2069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2" name="Google Shape;822;p13"/>
          <p:cNvSpPr/>
          <p:nvPr/>
        </p:nvSpPr>
        <p:spPr>
          <a:xfrm>
            <a:off x="3962160" y="136188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23" name="Google Shape;823;p13"/>
          <p:cNvGrpSpPr/>
          <p:nvPr/>
        </p:nvGrpSpPr>
        <p:grpSpPr>
          <a:xfrm>
            <a:off x="8945280" y="876240"/>
            <a:ext cx="2754720" cy="1131840"/>
            <a:chOff x="8945280" y="876240"/>
            <a:chExt cx="2754720" cy="1131840"/>
          </a:xfrm>
        </p:grpSpPr>
        <p:sp>
          <p:nvSpPr>
            <p:cNvPr id="824" name="Google Shape;824;p13"/>
            <p:cNvSpPr/>
            <p:nvPr/>
          </p:nvSpPr>
          <p:spPr>
            <a:xfrm>
              <a:off x="8945280" y="876240"/>
              <a:ext cx="1976040" cy="365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 strike="noStrike" dirty="0">
                  <a:solidFill>
                    <a:srgbClr val="B71E42"/>
                  </a:solidFill>
                  <a:latin typeface="Arial Black" panose="020B0A04020102020204" pitchFamily="34" charset="0"/>
                  <a:ea typeface="標楷體" panose="03000509000000000000" pitchFamily="65" charset="-120"/>
                  <a:cs typeface="Arial Black"/>
                  <a:sym typeface="Arial Black"/>
                </a:rPr>
                <a:t>OpenCV</a:t>
              </a:r>
              <a:endParaRPr sz="1600" b="0" strike="noStrike" dirty="0">
                <a:solidFill>
                  <a:schemeClr val="dk1"/>
                </a:solidFill>
                <a:latin typeface="Arial Black" panose="020B0A04020102020204" pitchFamily="34" charset="0"/>
                <a:ea typeface="標楷體" panose="03000509000000000000" pitchFamily="65" charset="-120"/>
                <a:sym typeface="Arial"/>
              </a:endParaRPr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8954640" y="1244160"/>
              <a:ext cx="2745360" cy="7639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 strike="noStrike">
                  <a:solidFill>
                    <a:srgbClr val="B71E4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處理影像相關之Python套件</a:t>
              </a:r>
              <a:endParaRPr sz="1600" b="0" strike="noStrik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endParaRPr>
            </a:p>
          </p:txBody>
        </p:sp>
      </p:grpSp>
      <p:sp>
        <p:nvSpPr>
          <p:cNvPr id="826" name="Google Shape;826;p13"/>
          <p:cNvSpPr/>
          <p:nvPr/>
        </p:nvSpPr>
        <p:spPr>
          <a:xfrm flipH="1">
            <a:off x="7246800" y="1049040"/>
            <a:ext cx="1553040" cy="5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7" name="Google Shape;827;p13"/>
          <p:cNvSpPr/>
          <p:nvPr/>
        </p:nvSpPr>
        <p:spPr>
          <a:xfrm>
            <a:off x="8805600" y="99144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28" name="Google Shape;828;p13"/>
          <p:cNvSpPr/>
          <p:nvPr/>
        </p:nvSpPr>
        <p:spPr>
          <a:xfrm>
            <a:off x="7656120" y="4742640"/>
            <a:ext cx="2121480" cy="365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 dirty="0">
                <a:solidFill>
                  <a:srgbClr val="B71E42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Arial Black"/>
                <a:sym typeface="Arial Black"/>
              </a:rPr>
              <a:t>Python,NumPy</a:t>
            </a:r>
            <a:endParaRPr sz="1600" b="0" strike="noStrike" dirty="0">
              <a:solidFill>
                <a:schemeClr val="dk1"/>
              </a:solidFill>
              <a:latin typeface="Arial Black" panose="020B0A04020102020204" pitchFamily="34" charset="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29" name="Google Shape;829;p13"/>
          <p:cNvSpPr/>
          <p:nvPr/>
        </p:nvSpPr>
        <p:spPr>
          <a:xfrm>
            <a:off x="7664760" y="5035680"/>
            <a:ext cx="1875240" cy="763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圖像轉換成矩陣，加以運算及處理。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30" name="Google Shape;830;p13"/>
          <p:cNvSpPr/>
          <p:nvPr/>
        </p:nvSpPr>
        <p:spPr>
          <a:xfrm flipH="1">
            <a:off x="6862320" y="4926600"/>
            <a:ext cx="657720" cy="5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1" name="Google Shape;831;p13"/>
          <p:cNvSpPr/>
          <p:nvPr/>
        </p:nvSpPr>
        <p:spPr>
          <a:xfrm>
            <a:off x="7550280" y="486936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32" name="Google Shape;832;p13"/>
          <p:cNvSpPr/>
          <p:nvPr/>
        </p:nvSpPr>
        <p:spPr>
          <a:xfrm>
            <a:off x="7820280" y="2624040"/>
            <a:ext cx="1613880" cy="1217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Google套件之Face Mesh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提供人臉468個landmarks點。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33" name="Google Shape;833;p13"/>
          <p:cNvSpPr/>
          <p:nvPr/>
        </p:nvSpPr>
        <p:spPr>
          <a:xfrm>
            <a:off x="7820280" y="2297160"/>
            <a:ext cx="1553040" cy="365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 dirty="0">
                <a:solidFill>
                  <a:srgbClr val="B71E42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Arial Black"/>
                <a:sym typeface="Arial Black"/>
              </a:rPr>
              <a:t>Mediapipe</a:t>
            </a:r>
            <a:endParaRPr sz="1600" b="0" strike="noStrike" dirty="0">
              <a:solidFill>
                <a:schemeClr val="dk1"/>
              </a:solidFill>
              <a:latin typeface="Arial Black" panose="020B0A04020102020204" pitchFamily="34" charset="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34" name="Google Shape;834;p13"/>
          <p:cNvSpPr/>
          <p:nvPr/>
        </p:nvSpPr>
        <p:spPr>
          <a:xfrm flipH="1">
            <a:off x="6615720" y="2520720"/>
            <a:ext cx="1066320" cy="3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5" name="Google Shape;835;p13"/>
          <p:cNvSpPr/>
          <p:nvPr/>
        </p:nvSpPr>
        <p:spPr>
          <a:xfrm>
            <a:off x="7687800" y="246348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36" name="Google Shape;836;p13"/>
          <p:cNvSpPr/>
          <p:nvPr/>
        </p:nvSpPr>
        <p:spPr>
          <a:xfrm>
            <a:off x="6618600" y="2520720"/>
            <a:ext cx="360" cy="27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7" name="Google Shape;837;p13"/>
          <p:cNvSpPr/>
          <p:nvPr/>
        </p:nvSpPr>
        <p:spPr>
          <a:xfrm>
            <a:off x="9861480" y="4631400"/>
            <a:ext cx="1838520" cy="130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建立database，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存放使用者資訊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，臉部特徵對應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建議。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38" name="Google Shape;838;p13"/>
          <p:cNvSpPr/>
          <p:nvPr/>
        </p:nvSpPr>
        <p:spPr>
          <a:xfrm>
            <a:off x="9861480" y="4304880"/>
            <a:ext cx="1553040" cy="365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 dirty="0">
                <a:solidFill>
                  <a:srgbClr val="B71E42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Arial Black"/>
                <a:sym typeface="Arial Black"/>
              </a:rPr>
              <a:t>MySQL</a:t>
            </a:r>
            <a:endParaRPr sz="1600" b="0" strike="noStrike" dirty="0">
              <a:solidFill>
                <a:schemeClr val="dk1"/>
              </a:solidFill>
              <a:latin typeface="Arial Black" panose="020B0A04020102020204" pitchFamily="34" charset="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39" name="Google Shape;839;p13"/>
          <p:cNvSpPr/>
          <p:nvPr/>
        </p:nvSpPr>
        <p:spPr>
          <a:xfrm>
            <a:off x="11254320" y="3263760"/>
            <a:ext cx="9000" cy="1214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40" name="Google Shape;840;p13"/>
          <p:cNvSpPr/>
          <p:nvPr/>
        </p:nvSpPr>
        <p:spPr>
          <a:xfrm rot="10800000">
            <a:off x="10992240" y="4490280"/>
            <a:ext cx="2937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41" name="Google Shape;841;p13"/>
          <p:cNvSpPr/>
          <p:nvPr/>
        </p:nvSpPr>
        <p:spPr>
          <a:xfrm>
            <a:off x="10874520" y="443124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42" name="Google Shape;842;p13"/>
          <p:cNvSpPr/>
          <p:nvPr/>
        </p:nvSpPr>
        <p:spPr>
          <a:xfrm flipH="1">
            <a:off x="3179520" y="1602720"/>
            <a:ext cx="360" cy="3777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335B74"/>
            </a:solidFill>
            <a:prstDash val="lgDash"/>
            <a:round/>
            <a:headEnd type="none" w="sm" len="sm"/>
            <a:tailEnd type="none" w="sm" len="sm"/>
          </a:ln>
        </p:spPr>
      </p:sp>
      <p:sp>
        <p:nvSpPr>
          <p:cNvPr id="843" name="Google Shape;843;p13"/>
          <p:cNvSpPr/>
          <p:nvPr/>
        </p:nvSpPr>
        <p:spPr>
          <a:xfrm>
            <a:off x="390960" y="233640"/>
            <a:ext cx="2226600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sym typeface="DFKai-SB"/>
              </a:rPr>
              <a:t>使用工具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44" name="Google Shape;844;p13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8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845" name="Google Shape;845;p13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846" name="Google Shape;846;p13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47" name="Google Shape;847;p13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49" name="Google Shape;849;p13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1" name="Google Shape;851;p13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3" name="Google Shape;853;p13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5" name="Google Shape;855;p13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7" name="Google Shape;857;p13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dirty="0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58" name="Google Shape;858;p13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480" y="2628720"/>
            <a:ext cx="3124800" cy="317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4520" y="314640"/>
            <a:ext cx="1584360" cy="195192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0"/>
          <p:cNvSpPr/>
          <p:nvPr/>
        </p:nvSpPr>
        <p:spPr>
          <a:xfrm>
            <a:off x="5219640" y="979200"/>
            <a:ext cx="5940360" cy="461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可用於開發即時的圖像處理、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電腦視覺以及圖型識別程式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解決如下領域的問題：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擴增實境、</a:t>
            </a:r>
            <a:r>
              <a:rPr lang="zh-TW" sz="28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臉部辨識</a:t>
            </a: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、手勢辨識、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人機互動、動作辨識、運動跟蹤、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物體辨識、圖像分割、機器人等等。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21" name="Google Shape;721;p10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9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22" name="Google Shape;722;p10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23" name="Google Shape;723;p10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24" name="Google Shape;724;p10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25" name="Google Shape;725;p10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26" name="Google Shape;726;p10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27" name="Google Shape;727;p10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28" name="Google Shape;728;p10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29" name="Google Shape;729;p10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30" name="Google Shape;730;p10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31" name="Google Shape;731;p10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32" name="Google Shape;732;p10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33" name="Google Shape;733;p10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34" name="Google Shape;734;p10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35" name="Google Shape;735;p10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 w="25400" cap="flat" cmpd="sng">
          <a:solidFill>
            <a:schemeClr val="lt1"/>
          </a:solidFill>
          <a:prstDash val="solid"/>
          <a:miter lim="8000"/>
          <a:headEnd type="none" w="sm" len="sm"/>
          <a:tailEnd type="none" w="sm" len="sm"/>
        </a:ln>
      </a:spPr>
      <a:bodyPr spcFirstLastPara="1" wrap="square" lIns="91425" tIns="91425" rIns="91425" bIns="91425" anchor="ctr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dirty="0">
            <a:latin typeface="標楷體" panose="03000509000000000000" pitchFamily="65" charset="-120"/>
            <a:ea typeface="標楷體" panose="03000509000000000000" pitchFamily="65" charset="-120"/>
          </a:defRPr>
        </a:defPPr>
      </a:lst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1897</Words>
  <Application>Microsoft Office PowerPoint</Application>
  <PresentationFormat>寬螢幕</PresentationFormat>
  <Paragraphs>508</Paragraphs>
  <Slides>35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8</vt:i4>
      </vt:variant>
      <vt:variant>
        <vt:lpstr>投影片標題</vt:lpstr>
      </vt:variant>
      <vt:variant>
        <vt:i4>35</vt:i4>
      </vt:variant>
    </vt:vector>
  </HeadingPairs>
  <TitlesOfParts>
    <vt:vector size="53" baseType="lpstr">
      <vt:lpstr>Arial Rounded</vt:lpstr>
      <vt:lpstr>Gill Sans</vt:lpstr>
      <vt:lpstr>Noto Sans Symbols</vt:lpstr>
      <vt:lpstr>標楷體</vt:lpstr>
      <vt:lpstr>標楷體</vt:lpstr>
      <vt:lpstr>Arial</vt:lpstr>
      <vt:lpstr>Arial Black</vt:lpstr>
      <vt:lpstr>Cambria Math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AI黃金面容分析應用</vt:lpstr>
      <vt:lpstr>專題大綱</vt:lpstr>
      <vt:lpstr>團隊介紹</vt:lpstr>
      <vt:lpstr>動機與目的</vt:lpstr>
      <vt:lpstr>專題簡介</vt:lpstr>
      <vt:lpstr>專題簡介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三庭五眼</vt:lpstr>
      <vt:lpstr>PowerPoint 簡報</vt:lpstr>
      <vt:lpstr>評估公式介紹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未來展望</vt:lpstr>
      <vt:lpstr>參考資料</vt:lpstr>
      <vt:lpstr>Q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AI黃金面容分析應用</dc:title>
  <dc:creator>雪芳 林</dc:creator>
  <cp:lastModifiedBy>Windows 使用者</cp:lastModifiedBy>
  <cp:revision>57</cp:revision>
  <dcterms:created xsi:type="dcterms:W3CDTF">2022-03-17T01:45:43Z</dcterms:created>
  <dcterms:modified xsi:type="dcterms:W3CDTF">2022-03-28T16:21:39Z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</vt:i4>
  </property>
  <property fmtid="{D5CDD505-2E9C-101B-9397-08002B2CF9AE}" pid="4" name="PresentationFormat">
    <vt:lpwstr>寬螢幕</vt:lpwstr>
  </property>
  <property fmtid="{D5CDD505-2E9C-101B-9397-08002B2CF9AE}" pid="5" name="Slides">
    <vt:i4>34</vt:i4>
  </property>
</Properties>
</file>